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8" r:id="rId1"/>
    <p:sldMasterId id="2147483703" r:id="rId2"/>
    <p:sldMasterId id="2147483710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7" r:id="rId5"/>
    <p:sldId id="618" r:id="rId6"/>
    <p:sldId id="619" r:id="rId7"/>
    <p:sldId id="620" r:id="rId8"/>
    <p:sldId id="622" r:id="rId9"/>
    <p:sldId id="621" r:id="rId10"/>
    <p:sldId id="266" r:id="rId11"/>
    <p:sldId id="263" r:id="rId12"/>
    <p:sldId id="617" r:id="rId13"/>
    <p:sldId id="268" r:id="rId14"/>
    <p:sldId id="261" r:id="rId15"/>
    <p:sldId id="262" r:id="rId16"/>
    <p:sldId id="264" r:id="rId17"/>
    <p:sldId id="265" r:id="rId18"/>
  </p:sldIdLst>
  <p:sldSz cx="14859000" cy="105029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290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l" defTabSz="6290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l" defTabSz="6290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l" defTabSz="6290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l" defTabSz="6290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l" defTabSz="6290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l" defTabSz="6290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l" defTabSz="6290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l" defTabSz="62907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28C"/>
    <a:srgbClr val="C8A082"/>
    <a:srgbClr val="BEBE6E"/>
    <a:srgbClr val="8CBEAF"/>
    <a:srgbClr val="8CAAB4"/>
    <a:srgbClr val="8296B4"/>
    <a:srgbClr val="8C82B4"/>
    <a:srgbClr val="C8A0BE"/>
    <a:srgbClr val="00A082"/>
    <a:srgbClr val="004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/>
    <p:restoredTop sz="97350"/>
  </p:normalViewPr>
  <p:slideViewPr>
    <p:cSldViewPr snapToGrid="0" snapToObjects="1">
      <p:cViewPr varScale="1">
        <p:scale>
          <a:sx n="59" d="100"/>
          <a:sy n="59" d="100"/>
        </p:scale>
        <p:origin x="141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FE7D601-3AE4-ED4E-9AF7-E0EDB74E4F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8E7049-EA36-B749-BA8A-BCB1A01E3B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84484-E809-CB45-8EAF-D584AC7962C5}" type="datetimeFigureOut">
              <a:rPr lang="fr-FR" smtClean="0"/>
              <a:t>10/07/2024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E8FA1C-16D1-E646-9834-1402243BC9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BE7636-269B-B541-B61D-486D1D1822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7F9C7-C87F-ED45-ADEA-2EE04F9F5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62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04922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1pPr>
    <a:lvl2pPr indent="228600" defTabSz="304922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2pPr>
    <a:lvl3pPr indent="457200" defTabSz="304922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3pPr>
    <a:lvl4pPr indent="685800" defTabSz="304922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4pPr>
    <a:lvl5pPr indent="914400" defTabSz="304922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5pPr>
    <a:lvl6pPr indent="1143000" defTabSz="304922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6pPr>
    <a:lvl7pPr indent="1371600" defTabSz="304922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7pPr>
    <a:lvl8pPr indent="1600200" defTabSz="304922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8pPr>
    <a:lvl9pPr indent="1828800" defTabSz="304922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-ST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237184F-02D7-1E40-8876-E123C50D1BC6}"/>
              </a:ext>
            </a:extLst>
          </p:cNvPr>
          <p:cNvCxnSpPr>
            <a:cxnSpLocks/>
          </p:cNvCxnSpPr>
          <p:nvPr/>
        </p:nvCxnSpPr>
        <p:spPr>
          <a:xfrm flipV="1">
            <a:off x="546100" y="1094400"/>
            <a:ext cx="0" cy="8380416"/>
          </a:xfrm>
          <a:prstGeom prst="line">
            <a:avLst/>
          </a:prstGeom>
          <a:noFill/>
          <a:ln w="38100" cap="flat">
            <a:solidFill>
              <a:srgbClr val="0A96AA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BA54D3D-DED6-F249-8C85-92E80BD27753}"/>
              </a:ext>
            </a:extLst>
          </p:cNvPr>
          <p:cNvCxnSpPr>
            <a:cxnSpLocks/>
          </p:cNvCxnSpPr>
          <p:nvPr/>
        </p:nvCxnSpPr>
        <p:spPr>
          <a:xfrm flipH="1">
            <a:off x="1001876" y="9474816"/>
            <a:ext cx="5826608" cy="0"/>
          </a:xfrm>
          <a:prstGeom prst="line">
            <a:avLst/>
          </a:prstGeom>
          <a:noFill/>
          <a:ln w="38100" cap="flat">
            <a:solidFill>
              <a:srgbClr val="0A96AA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6CE1EB4-6E5D-5646-B8EB-9789E0C9F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-1"/>
            <a:ext cx="7429500" cy="1050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7C08E6A0-34CC-3A4E-A87D-C762DCFA0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0" y="1016000"/>
            <a:ext cx="3556000" cy="8470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562DADAA-9D2D-A046-9883-A910761919FC}"/>
              </a:ext>
            </a:extLst>
          </p:cNvPr>
          <p:cNvGrpSpPr/>
          <p:nvPr/>
        </p:nvGrpSpPr>
        <p:grpSpPr>
          <a:xfrm>
            <a:off x="0" y="10009049"/>
            <a:ext cx="14859000" cy="505882"/>
            <a:chOff x="0" y="9997017"/>
            <a:chExt cx="14859000" cy="5058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BADB17-7E1D-564B-B9E4-6C6ACAF84FF6}"/>
                </a:ext>
              </a:extLst>
            </p:cNvPr>
            <p:cNvSpPr/>
            <p:nvPr/>
          </p:nvSpPr>
          <p:spPr>
            <a:xfrm>
              <a:off x="0" y="9997017"/>
              <a:ext cx="14859000" cy="5058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4702" tIns="54702" rIns="54702" bIns="54702" numCol="1" spcCol="38100" rtlCol="0" anchor="ctr">
              <a:noAutofit/>
            </a:bodyPr>
            <a:lstStyle/>
            <a:p>
              <a:pPr marL="0" marR="0" indent="0" algn="l" defTabSz="62907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sujet de la réunion — XX.XX.2020">
              <a:extLst>
                <a:ext uri="{FF2B5EF4-FFF2-40B4-BE49-F238E27FC236}">
                  <a16:creationId xmlns:a16="http://schemas.microsoft.com/office/drawing/2014/main" id="{9D690902-F55D-BC49-8D78-D97B136EB4A8}"/>
                </a:ext>
              </a:extLst>
            </p:cNvPr>
            <p:cNvSpPr txBox="1"/>
            <p:nvPr/>
          </p:nvSpPr>
          <p:spPr>
            <a:xfrm>
              <a:off x="950054" y="10100273"/>
              <a:ext cx="5878430" cy="30148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702" tIns="54702" rIns="54702" bIns="54702" numCol="1" anchor="ctr">
              <a:spAutoFit/>
            </a:bodyPr>
            <a:lstStyle>
              <a:lvl1pPr defTabSz="457200">
                <a:lnSpc>
                  <a:spcPct val="120000"/>
                </a:lnSpc>
                <a:defRPr sz="1100" cap="all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lvl1pPr>
            </a:lstStyle>
            <a:p>
              <a:r>
                <a:rPr lang="fr-FR" b="1" i="0" dirty="0">
                  <a:latin typeface="Arial" panose="020B0604020202020204" pitchFamily="34" charset="0"/>
                  <a:cs typeface="Arial" panose="020B0604020202020204" pitchFamily="34" charset="0"/>
                </a:rPr>
                <a:t>ENS PARIS-SACLAY — colloque ETES 2024 à Bordeaux</a:t>
              </a:r>
              <a:r>
                <a:rPr b="1" i="0" dirty="0">
                  <a:latin typeface="Arial" panose="020B0604020202020204" pitchFamily="34" charset="0"/>
                  <a:cs typeface="Arial" panose="020B0604020202020204" pitchFamily="34" charset="0"/>
                </a:rPr>
                <a:t> — </a:t>
              </a:r>
              <a:r>
                <a:rPr lang="fr-FR" b="1" i="0" dirty="0">
                  <a:latin typeface="Arial" panose="020B0604020202020204" pitchFamily="34" charset="0"/>
                  <a:cs typeface="Arial" panose="020B0604020202020204" pitchFamily="34" charset="0"/>
                </a:rPr>
                <a:t>9-10.07</a:t>
              </a:r>
              <a:r>
                <a:rPr b="1" i="0" dirty="0">
                  <a:latin typeface="Arial" panose="020B0604020202020204" pitchFamily="34" charset="0"/>
                  <a:cs typeface="Arial" panose="020B0604020202020204" pitchFamily="34" charset="0"/>
                </a:rPr>
                <a:t>.202</a:t>
              </a:r>
              <a:r>
                <a:rPr lang="fr-FR" b="1" i="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b="1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UTEUR DU DOCUMENT">
              <a:extLst>
                <a:ext uri="{FF2B5EF4-FFF2-40B4-BE49-F238E27FC236}">
                  <a16:creationId xmlns:a16="http://schemas.microsoft.com/office/drawing/2014/main" id="{30650B98-841B-5C4E-A241-6472B63B76B7}"/>
                </a:ext>
              </a:extLst>
            </p:cNvPr>
            <p:cNvSpPr txBox="1"/>
            <p:nvPr/>
          </p:nvSpPr>
          <p:spPr>
            <a:xfrm>
              <a:off x="10010275" y="10103544"/>
              <a:ext cx="4756674" cy="29494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702" tIns="54702" rIns="54702" bIns="54702" numCol="1" anchor="ctr">
              <a:spAutoFit/>
            </a:bodyPr>
            <a:lstStyle>
              <a:lvl1pPr defTabSz="457200">
                <a:lnSpc>
                  <a:spcPct val="120000"/>
                </a:lnSpc>
                <a:defRPr sz="1100" cap="all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lvl1pPr>
            </a:lstStyle>
            <a:p>
              <a:r>
                <a:rPr lang="fr-FR" b="1" i="0" dirty="0">
                  <a:latin typeface="Arial" panose="020B0604020202020204" pitchFamily="34" charset="0"/>
                  <a:cs typeface="Arial" panose="020B0604020202020204" pitchFamily="34" charset="0"/>
                </a:rPr>
                <a:t>Olivier Villain, JEAN Bérard et guillaume </a:t>
              </a:r>
              <a:r>
                <a:rPr lang="fr-FR" b="1" i="0" dirty="0" err="1">
                  <a:latin typeface="Arial" panose="020B0604020202020204" pitchFamily="34" charset="0"/>
                  <a:cs typeface="Arial" panose="020B0604020202020204" pitchFamily="34" charset="0"/>
                </a:rPr>
                <a:t>barthole</a:t>
              </a:r>
              <a:endParaRPr b="1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433277B8-89E0-0F4D-9163-10043CF5E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2829" y="1016000"/>
            <a:ext cx="5362437" cy="2955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lnSpc>
                <a:spcPct val="90000"/>
              </a:lnSpc>
              <a:defRPr sz="3200">
                <a:solidFill>
                  <a:srgbClr val="004650"/>
                </a:solidFill>
                <a:latin typeface="DM Sans Bold"/>
                <a:ea typeface="DM Sans Bold"/>
                <a:cs typeface="DM Sans Bold"/>
                <a:sym typeface="DM Sans Bold"/>
              </a:defRPr>
            </a:pPr>
            <a:r>
              <a:rPr lang="fr-FR" sz="3200" b="1" i="0" dirty="0">
                <a:latin typeface="Arial" panose="020B0604020202020204" pitchFamily="34" charset="0"/>
                <a:cs typeface="Arial" panose="020B0604020202020204" pitchFamily="34" charset="0"/>
              </a:rPr>
              <a:t>Titre du document </a:t>
            </a:r>
            <a:br>
              <a:rPr lang="fr-FR" sz="3200" b="1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i="0" dirty="0">
                <a:latin typeface="Arial" panose="020B0604020202020204" pitchFamily="34" charset="0"/>
                <a:cs typeface="Arial" panose="020B0604020202020204" pitchFamily="34" charset="0"/>
              </a:rPr>
              <a:t>de travail ou </a:t>
            </a:r>
            <a:br>
              <a:rPr lang="fr-FR" sz="3200" b="1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i="0" dirty="0">
                <a:latin typeface="Arial" panose="020B0604020202020204" pitchFamily="34" charset="0"/>
                <a:cs typeface="Arial" panose="020B0604020202020204" pitchFamily="34" charset="0"/>
              </a:rPr>
              <a:t>Sujet de la réunion</a:t>
            </a:r>
          </a:p>
        </p:txBody>
      </p:sp>
    </p:spTree>
    <p:extLst>
      <p:ext uri="{BB962C8B-B14F-4D97-AF65-F5344CB8AC3E}">
        <p14:creationId xmlns:p14="http://schemas.microsoft.com/office/powerpoint/2010/main" val="34093565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398A4F-2842-D54D-80A2-F57454088257}"/>
              </a:ext>
            </a:extLst>
          </p:cNvPr>
          <p:cNvSpPr/>
          <p:nvPr userDrawn="1"/>
        </p:nvSpPr>
        <p:spPr>
          <a:xfrm>
            <a:off x="0" y="0"/>
            <a:ext cx="14859000" cy="10505017"/>
          </a:xfrm>
          <a:prstGeom prst="rect">
            <a:avLst/>
          </a:prstGeom>
          <a:solidFill>
            <a:schemeClr val="tx2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702" tIns="54702" rIns="54702" bIns="54702" numCol="1" spcCol="38100" rtlCol="0" anchor="ctr">
            <a:spAutoFit/>
          </a:bodyPr>
          <a:lstStyle/>
          <a:p>
            <a:pPr marL="0" marR="0" indent="0" algn="l" defTabSz="6290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C4BE0C9C-EC73-CF46-8B53-6545D29CA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3000" y="1015999"/>
            <a:ext cx="3556000" cy="84709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65A27F-EE4C-B145-B065-6EE900AAD9A4}"/>
              </a:ext>
            </a:extLst>
          </p:cNvPr>
          <p:cNvSpPr/>
          <p:nvPr/>
        </p:nvSpPr>
        <p:spPr>
          <a:xfrm>
            <a:off x="0" y="10009049"/>
            <a:ext cx="14859000" cy="505882"/>
          </a:xfrm>
          <a:prstGeom prst="rect">
            <a:avLst/>
          </a:prstGeom>
          <a:solidFill>
            <a:schemeClr val="accent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702" tIns="54702" rIns="54702" bIns="54702" numCol="1" spcCol="38100" rtlCol="0" anchor="ctr">
            <a:noAutofit/>
          </a:bodyPr>
          <a:lstStyle/>
          <a:p>
            <a:pPr marL="0" marR="0" indent="0" algn="l" defTabSz="6290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E1C56AB5-73E6-7E4A-A753-20B6F97A4B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1876" y="1094400"/>
            <a:ext cx="4188821" cy="2451100"/>
          </a:xfrm>
          <a:prstGeom prst="rect">
            <a:avLst/>
          </a:prstGeom>
        </p:spPr>
        <p:txBody>
          <a:bodyPr lIns="0" tIns="0" rIns="0" bIns="0"/>
          <a:lstStyle>
            <a:lvl1pPr marL="0" indent="0" defTabSz="457200">
              <a:lnSpc>
                <a:spcPct val="90000"/>
              </a:lnSpc>
              <a:buNone/>
              <a:defRPr sz="3200" b="0" i="0">
                <a:solidFill>
                  <a:srgbClr val="FFFFFF"/>
                </a:solidFill>
                <a:latin typeface="DM Sans Bold"/>
                <a:cs typeface="Arial" panose="020B0604020202020204" pitchFamily="34" charset="0"/>
                <a:sym typeface="DM Sans Bold"/>
              </a:defRPr>
            </a:lvl1pPr>
          </a:lstStyle>
          <a:p>
            <a:pPr defTabSz="457200">
              <a:lnSpc>
                <a:spcPct val="90000"/>
              </a:lnSpc>
              <a:defRPr sz="3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pPr>
            <a:r>
              <a:rPr lang="fr-FR" b="1" i="0" dirty="0">
                <a:latin typeface="Arial" panose="020B0604020202020204" pitchFamily="34" charset="0"/>
                <a:cs typeface="Arial" panose="020B0604020202020204" pitchFamily="34" charset="0"/>
              </a:rPr>
              <a:t>Mot de la fin !</a:t>
            </a:r>
          </a:p>
          <a:p>
            <a:pPr defTabSz="457200">
              <a:lnSpc>
                <a:spcPct val="90000"/>
              </a:lnSpc>
              <a:defRPr sz="3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pPr>
            <a:endParaRPr lang="fr-FR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jet de la réunion — XX.XX.2020">
            <a:extLst>
              <a:ext uri="{FF2B5EF4-FFF2-40B4-BE49-F238E27FC236}">
                <a16:creationId xmlns:a16="http://schemas.microsoft.com/office/drawing/2014/main" id="{AB5BF7D0-6BD3-4441-8CA7-D44AEDEF7129}"/>
              </a:ext>
            </a:extLst>
          </p:cNvPr>
          <p:cNvSpPr txBox="1"/>
          <p:nvPr userDrawn="1"/>
        </p:nvSpPr>
        <p:spPr>
          <a:xfrm>
            <a:off x="950054" y="10112305"/>
            <a:ext cx="5878430" cy="30148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702" tIns="54702" rIns="54702" bIns="54702" numCol="1" anchor="ctr">
            <a:spAutoFit/>
          </a:bodyPr>
          <a:lstStyle>
            <a:lvl1pPr defTabSz="457200">
              <a:lnSpc>
                <a:spcPct val="120000"/>
              </a:lnSpc>
              <a:defRPr sz="1100" cap="all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fr-FR" b="1" i="0" dirty="0">
                <a:latin typeface="Arial" panose="020B0604020202020204" pitchFamily="34" charset="0"/>
                <a:cs typeface="Arial" panose="020B0604020202020204" pitchFamily="34" charset="0"/>
              </a:rPr>
              <a:t>ENS PARIS-SACLAY — colloque ETES 2024 à Bordeaux</a:t>
            </a:r>
            <a:r>
              <a:rPr b="1" i="0" dirty="0">
                <a:latin typeface="Arial" panose="020B0604020202020204" pitchFamily="34" charset="0"/>
                <a:cs typeface="Arial" panose="020B0604020202020204" pitchFamily="34" charset="0"/>
              </a:rPr>
              <a:t> — </a:t>
            </a:r>
            <a:r>
              <a:rPr lang="fr-FR" b="1" i="0" dirty="0">
                <a:latin typeface="Arial" panose="020B0604020202020204" pitchFamily="34" charset="0"/>
                <a:cs typeface="Arial" panose="020B0604020202020204" pitchFamily="34" charset="0"/>
              </a:rPr>
              <a:t>9-10.07</a:t>
            </a:r>
            <a:r>
              <a:rPr b="1" i="0" dirty="0"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fr-FR" b="1" i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EUR DU DOCUMENT">
            <a:extLst>
              <a:ext uri="{FF2B5EF4-FFF2-40B4-BE49-F238E27FC236}">
                <a16:creationId xmlns:a16="http://schemas.microsoft.com/office/drawing/2014/main" id="{02DDE32B-0D1B-4E07-9763-BCE63716A965}"/>
              </a:ext>
            </a:extLst>
          </p:cNvPr>
          <p:cNvSpPr txBox="1"/>
          <p:nvPr userDrawn="1"/>
        </p:nvSpPr>
        <p:spPr>
          <a:xfrm>
            <a:off x="10010275" y="10115576"/>
            <a:ext cx="4756674" cy="2949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702" tIns="54702" rIns="54702" bIns="54702" numCol="1" anchor="ctr">
            <a:spAutoFit/>
          </a:bodyPr>
          <a:lstStyle>
            <a:lvl1pPr defTabSz="457200">
              <a:lnSpc>
                <a:spcPct val="120000"/>
              </a:lnSpc>
              <a:defRPr sz="1100" cap="all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fr-FR" b="1" i="0" dirty="0">
                <a:latin typeface="Arial" panose="020B0604020202020204" pitchFamily="34" charset="0"/>
                <a:cs typeface="Arial" panose="020B0604020202020204" pitchFamily="34" charset="0"/>
              </a:rPr>
              <a:t>Olivier Villain, JEAN Bérard et guillaume </a:t>
            </a:r>
            <a:r>
              <a:rPr lang="fr-FR" b="1" i="0" dirty="0" err="1">
                <a:latin typeface="Arial" panose="020B0604020202020204" pitchFamily="34" charset="0"/>
                <a:cs typeface="Arial" panose="020B0604020202020204" pitchFamily="34" charset="0"/>
              </a:rPr>
              <a:t>barthole</a:t>
            </a:r>
            <a:endParaRPr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7264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ST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33134763-B116-7148-9B97-ECBE7B0D81E6}"/>
              </a:ext>
            </a:extLst>
          </p:cNvPr>
          <p:cNvGrpSpPr/>
          <p:nvPr userDrawn="1"/>
        </p:nvGrpSpPr>
        <p:grpSpPr>
          <a:xfrm>
            <a:off x="0" y="-1"/>
            <a:ext cx="14859000" cy="10502901"/>
            <a:chOff x="0" y="-1"/>
            <a:chExt cx="14859000" cy="10502901"/>
          </a:xfrm>
        </p:grpSpPr>
        <p:pic>
          <p:nvPicPr>
            <p:cNvPr id="8" name="Image" descr="Image">
              <a:extLst>
                <a:ext uri="{FF2B5EF4-FFF2-40B4-BE49-F238E27FC236}">
                  <a16:creationId xmlns:a16="http://schemas.microsoft.com/office/drawing/2014/main" id="{26722DBB-A2A5-5E44-8EB6-EB79CEB4B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14859000" cy="105029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Image" descr="Image">
              <a:extLst>
                <a:ext uri="{FF2B5EF4-FFF2-40B4-BE49-F238E27FC236}">
                  <a16:creationId xmlns:a16="http://schemas.microsoft.com/office/drawing/2014/main" id="{1AB24FB0-D1C6-A749-969A-3D6F60512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03000" y="1016000"/>
              <a:ext cx="3556000" cy="847090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F807F9E-8C80-5447-861D-87D17FC0E122}"/>
              </a:ext>
            </a:extLst>
          </p:cNvPr>
          <p:cNvGrpSpPr/>
          <p:nvPr userDrawn="1"/>
        </p:nvGrpSpPr>
        <p:grpSpPr>
          <a:xfrm>
            <a:off x="0" y="10009049"/>
            <a:ext cx="14911327" cy="505882"/>
            <a:chOff x="0" y="9997017"/>
            <a:chExt cx="14911327" cy="50588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8BFBBF-7F64-1841-96AD-6AAAC9D20A66}"/>
                </a:ext>
              </a:extLst>
            </p:cNvPr>
            <p:cNvSpPr/>
            <p:nvPr/>
          </p:nvSpPr>
          <p:spPr>
            <a:xfrm>
              <a:off x="0" y="9997017"/>
              <a:ext cx="14859000" cy="5058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4702" tIns="54702" rIns="54702" bIns="54702" numCol="1" spcCol="38100" rtlCol="0" anchor="ctr">
              <a:noAutofit/>
            </a:bodyPr>
            <a:lstStyle/>
            <a:p>
              <a:pPr marL="0" marR="0" indent="0" algn="l" defTabSz="62907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sujet de la réunion — XX.XX.2020">
              <a:extLst>
                <a:ext uri="{FF2B5EF4-FFF2-40B4-BE49-F238E27FC236}">
                  <a16:creationId xmlns:a16="http://schemas.microsoft.com/office/drawing/2014/main" id="{B8A18423-E1EC-5649-A8DE-78FF58C092C1}"/>
                </a:ext>
              </a:extLst>
            </p:cNvPr>
            <p:cNvSpPr txBox="1"/>
            <p:nvPr/>
          </p:nvSpPr>
          <p:spPr>
            <a:xfrm>
              <a:off x="950054" y="10100273"/>
              <a:ext cx="5878430" cy="30148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702" tIns="54702" rIns="54702" bIns="54702" numCol="1" anchor="ctr">
              <a:spAutoFit/>
            </a:bodyPr>
            <a:lstStyle>
              <a:lvl1pPr defTabSz="457200">
                <a:lnSpc>
                  <a:spcPct val="120000"/>
                </a:lnSpc>
                <a:defRPr sz="1100" cap="all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lvl1pPr>
            </a:lstStyle>
            <a:p>
              <a:r>
                <a:rPr lang="fr-FR" b="1" i="0" dirty="0">
                  <a:latin typeface="Arial" panose="020B0604020202020204" pitchFamily="34" charset="0"/>
                  <a:cs typeface="Arial" panose="020B0604020202020204" pitchFamily="34" charset="0"/>
                </a:rPr>
                <a:t>ENS PARIS-SACLAY — </a:t>
              </a:r>
              <a:r>
                <a:rPr b="1" i="0" dirty="0" err="1">
                  <a:latin typeface="Arial" panose="020B0604020202020204" pitchFamily="34" charset="0"/>
                  <a:cs typeface="Arial" panose="020B0604020202020204" pitchFamily="34" charset="0"/>
                </a:rPr>
                <a:t>sujet</a:t>
              </a:r>
              <a:r>
                <a:rPr b="1" i="0" dirty="0">
                  <a:latin typeface="Arial" panose="020B0604020202020204" pitchFamily="34" charset="0"/>
                  <a:cs typeface="Arial" panose="020B0604020202020204" pitchFamily="34" charset="0"/>
                </a:rPr>
                <a:t> de la </a:t>
              </a:r>
              <a:r>
                <a:rPr b="1" i="0" dirty="0" err="1">
                  <a:latin typeface="Arial" panose="020B0604020202020204" pitchFamily="34" charset="0"/>
                  <a:cs typeface="Arial" panose="020B0604020202020204" pitchFamily="34" charset="0"/>
                </a:rPr>
                <a:t>réunion</a:t>
              </a:r>
              <a:r>
                <a:rPr b="1" i="0" dirty="0">
                  <a:latin typeface="Arial" panose="020B0604020202020204" pitchFamily="34" charset="0"/>
                  <a:cs typeface="Arial" panose="020B0604020202020204" pitchFamily="34" charset="0"/>
                </a:rPr>
                <a:t> — XX.XX.2020</a:t>
              </a:r>
            </a:p>
          </p:txBody>
        </p:sp>
        <p:sp>
          <p:nvSpPr>
            <p:cNvPr id="14" name="AUTEUR DU DOCUMENT">
              <a:extLst>
                <a:ext uri="{FF2B5EF4-FFF2-40B4-BE49-F238E27FC236}">
                  <a16:creationId xmlns:a16="http://schemas.microsoft.com/office/drawing/2014/main" id="{FCA368F7-3D40-D54B-B771-2E50B2E2D7E7}"/>
                </a:ext>
              </a:extLst>
            </p:cNvPr>
            <p:cNvSpPr txBox="1"/>
            <p:nvPr/>
          </p:nvSpPr>
          <p:spPr>
            <a:xfrm>
              <a:off x="11221179" y="10103544"/>
              <a:ext cx="3690148" cy="29494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702" tIns="54702" rIns="54702" bIns="54702" numCol="1" anchor="ctr">
              <a:spAutoFit/>
            </a:bodyPr>
            <a:lstStyle>
              <a:lvl1pPr defTabSz="457200">
                <a:lnSpc>
                  <a:spcPct val="120000"/>
                </a:lnSpc>
                <a:defRPr sz="1100" cap="all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lvl1pPr>
            </a:lstStyle>
            <a:p>
              <a:r>
                <a:rPr b="1" i="0" dirty="0">
                  <a:latin typeface="Arial" panose="020B0604020202020204" pitchFamily="34" charset="0"/>
                  <a:cs typeface="Arial" panose="020B0604020202020204" pitchFamily="34" charset="0"/>
                </a:rPr>
                <a:t>AUTEUR DU DOCUMENT</a:t>
              </a:r>
            </a:p>
          </p:txBody>
        </p:sp>
      </p:grpSp>
      <p:sp>
        <p:nvSpPr>
          <p:cNvPr id="15" name="Espace réservé du texte 1">
            <a:extLst>
              <a:ext uri="{FF2B5EF4-FFF2-40B4-BE49-F238E27FC236}">
                <a16:creationId xmlns:a16="http://schemas.microsoft.com/office/drawing/2014/main" id="{7B313743-918E-9541-A646-C656FA4448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1876" y="1094400"/>
            <a:ext cx="4188821" cy="2451100"/>
          </a:xfrm>
          <a:prstGeom prst="rect">
            <a:avLst/>
          </a:prstGeom>
        </p:spPr>
        <p:txBody>
          <a:bodyPr lIns="0" tIns="0" rIns="0" bIns="0"/>
          <a:lstStyle>
            <a:lvl1pPr marL="0" indent="0" defTabSz="457200">
              <a:lnSpc>
                <a:spcPct val="90000"/>
              </a:lnSpc>
              <a:buNone/>
              <a:defRPr sz="3200" b="1" i="0">
                <a:solidFill>
                  <a:srgbClr val="FFFFFF"/>
                </a:solidFill>
                <a:latin typeface="DM Sans Bold"/>
                <a:cs typeface="Arial" panose="020B0604020202020204" pitchFamily="34" charset="0"/>
                <a:sym typeface="DM Sans Bold"/>
              </a:defRPr>
            </a:lvl1pPr>
          </a:lstStyle>
          <a:p>
            <a:pPr defTabSz="457200">
              <a:lnSpc>
                <a:spcPct val="90000"/>
              </a:lnSpc>
              <a:defRPr sz="3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pPr>
            <a:r>
              <a:rPr lang="fr-FR" b="1" i="0" dirty="0">
                <a:latin typeface="Arial" panose="020B0604020202020204" pitchFamily="34" charset="0"/>
                <a:cs typeface="Arial" panose="020B0604020202020204" pitchFamily="34" charset="0"/>
              </a:rPr>
              <a:t>Chapitre</a:t>
            </a:r>
          </a:p>
        </p:txBody>
      </p:sp>
    </p:spTree>
    <p:extLst>
      <p:ext uri="{BB962C8B-B14F-4D97-AF65-F5344CB8AC3E}">
        <p14:creationId xmlns:p14="http://schemas.microsoft.com/office/powerpoint/2010/main" val="108535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-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28085E39-1D1C-9242-8F87-47F61B1E7543}"/>
              </a:ext>
            </a:extLst>
          </p:cNvPr>
          <p:cNvGrpSpPr/>
          <p:nvPr userDrawn="1"/>
        </p:nvGrpSpPr>
        <p:grpSpPr>
          <a:xfrm>
            <a:off x="0" y="10009049"/>
            <a:ext cx="14859000" cy="505882"/>
            <a:chOff x="0" y="9997017"/>
            <a:chExt cx="14859000" cy="5058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234837-5CD0-6048-8177-52CEC39CA52D}"/>
                </a:ext>
              </a:extLst>
            </p:cNvPr>
            <p:cNvSpPr/>
            <p:nvPr/>
          </p:nvSpPr>
          <p:spPr>
            <a:xfrm>
              <a:off x="0" y="9997017"/>
              <a:ext cx="14859000" cy="5058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4702" tIns="54702" rIns="54702" bIns="54702" numCol="1" spcCol="38100" rtlCol="0" anchor="ctr">
              <a:noAutofit/>
            </a:bodyPr>
            <a:lstStyle/>
            <a:p>
              <a:pPr marL="0" marR="0" indent="0" algn="l" defTabSz="62907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sujet de la réunion — XX.XX.2020">
              <a:extLst>
                <a:ext uri="{FF2B5EF4-FFF2-40B4-BE49-F238E27FC236}">
                  <a16:creationId xmlns:a16="http://schemas.microsoft.com/office/drawing/2014/main" id="{A6A75CDE-EDF3-1C4A-81C4-D9542EFB600A}"/>
                </a:ext>
              </a:extLst>
            </p:cNvPr>
            <p:cNvSpPr txBox="1"/>
            <p:nvPr/>
          </p:nvSpPr>
          <p:spPr>
            <a:xfrm>
              <a:off x="950054" y="10100273"/>
              <a:ext cx="5878430" cy="30148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702" tIns="54702" rIns="54702" bIns="54702" numCol="1" anchor="ctr">
              <a:spAutoFit/>
            </a:bodyPr>
            <a:lstStyle>
              <a:lvl1pPr defTabSz="457200">
                <a:lnSpc>
                  <a:spcPct val="120000"/>
                </a:lnSpc>
                <a:defRPr sz="1100" cap="all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lvl1pPr>
            </a:lstStyle>
            <a:p>
              <a:r>
                <a:rPr lang="fr-FR" b="1" i="0" dirty="0">
                  <a:latin typeface="Arial" panose="020B0604020202020204" pitchFamily="34" charset="0"/>
                  <a:cs typeface="Arial" panose="020B0604020202020204" pitchFamily="34" charset="0"/>
                </a:rPr>
                <a:t>ENS PARIS-SACLAY — colloque ETES 2024 à Bordeaux — 9-10.07.2024</a:t>
              </a:r>
              <a:endParaRPr b="1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108B75C3-6946-A34A-ADDA-490C630826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2829" y="1016000"/>
            <a:ext cx="12828588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09D5F684-BC23-174F-9DD5-0959A0C378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975" y="2008188"/>
            <a:ext cx="12828588" cy="6386513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8" name="AUTEUR DU DOCUMENT">
            <a:extLst>
              <a:ext uri="{FF2B5EF4-FFF2-40B4-BE49-F238E27FC236}">
                <a16:creationId xmlns:a16="http://schemas.microsoft.com/office/drawing/2014/main" id="{64126159-72E3-4D48-AA34-4C472330564E}"/>
              </a:ext>
            </a:extLst>
          </p:cNvPr>
          <p:cNvSpPr txBox="1"/>
          <p:nvPr userDrawn="1"/>
        </p:nvSpPr>
        <p:spPr>
          <a:xfrm>
            <a:off x="10010275" y="10115576"/>
            <a:ext cx="4756674" cy="2949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702" tIns="54702" rIns="54702" bIns="54702" numCol="1" anchor="ctr">
            <a:spAutoFit/>
          </a:bodyPr>
          <a:lstStyle>
            <a:lvl1pPr defTabSz="457200">
              <a:lnSpc>
                <a:spcPct val="120000"/>
              </a:lnSpc>
              <a:defRPr sz="1100" cap="all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fr-FR" b="1" i="0" dirty="0">
                <a:latin typeface="Arial" panose="020B0604020202020204" pitchFamily="34" charset="0"/>
                <a:cs typeface="Arial" panose="020B0604020202020204" pitchFamily="34" charset="0"/>
              </a:rPr>
              <a:t>Olivier Villain, JEAN Bérard et guillaume </a:t>
            </a:r>
            <a:r>
              <a:rPr lang="fr-FR" b="1" i="0" dirty="0" err="1">
                <a:latin typeface="Arial" panose="020B0604020202020204" pitchFamily="34" charset="0"/>
                <a:cs typeface="Arial" panose="020B0604020202020204" pitchFamily="34" charset="0"/>
              </a:rPr>
              <a:t>barthole</a:t>
            </a:r>
            <a:endParaRPr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3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-IMAGE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F6292F6C-542F-D74A-B4EE-E67D812DB0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2829" y="1016000"/>
            <a:ext cx="12828588" cy="485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B0DEB3CA-7765-F043-A1B9-FAA131DF28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975" y="2008188"/>
            <a:ext cx="6387215" cy="6386513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Texte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B420ED7-0F81-4540-B103-447C972D6ABE}"/>
              </a:ext>
            </a:extLst>
          </p:cNvPr>
          <p:cNvGrpSpPr/>
          <p:nvPr userDrawn="1"/>
        </p:nvGrpSpPr>
        <p:grpSpPr>
          <a:xfrm>
            <a:off x="0" y="10009049"/>
            <a:ext cx="14859000" cy="505882"/>
            <a:chOff x="0" y="9997017"/>
            <a:chExt cx="14859000" cy="5058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6304A2-113C-0B4E-B9B3-6D7901525066}"/>
                </a:ext>
              </a:extLst>
            </p:cNvPr>
            <p:cNvSpPr/>
            <p:nvPr/>
          </p:nvSpPr>
          <p:spPr>
            <a:xfrm>
              <a:off x="0" y="9997017"/>
              <a:ext cx="14859000" cy="50588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4702" tIns="54702" rIns="54702" bIns="54702" numCol="1" spcCol="38100" rtlCol="0" anchor="ctr">
              <a:noAutofit/>
            </a:bodyPr>
            <a:lstStyle/>
            <a:p>
              <a:pPr marL="0" marR="0" indent="0" algn="l" defTabSz="62907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spc="0" normalizeH="0" baseline="0"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sujet de la réunion — XX.XX.2020">
              <a:extLst>
                <a:ext uri="{FF2B5EF4-FFF2-40B4-BE49-F238E27FC236}">
                  <a16:creationId xmlns:a16="http://schemas.microsoft.com/office/drawing/2014/main" id="{2A5584A5-CBF6-3F42-B8B0-DD19F7FFB00E}"/>
                </a:ext>
              </a:extLst>
            </p:cNvPr>
            <p:cNvSpPr txBox="1"/>
            <p:nvPr/>
          </p:nvSpPr>
          <p:spPr>
            <a:xfrm>
              <a:off x="950054" y="10100273"/>
              <a:ext cx="5878430" cy="30148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4702" tIns="54702" rIns="54702" bIns="54702" numCol="1" anchor="ctr">
              <a:spAutoFit/>
            </a:bodyPr>
            <a:lstStyle>
              <a:lvl1pPr defTabSz="457200">
                <a:lnSpc>
                  <a:spcPct val="120000"/>
                </a:lnSpc>
                <a:defRPr sz="1100" cap="all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defRPr>
              </a:lvl1pPr>
            </a:lstStyle>
            <a:p>
              <a:r>
                <a:rPr lang="fr-FR" b="1" i="0" dirty="0">
                  <a:latin typeface="Arial" panose="020B0604020202020204" pitchFamily="34" charset="0"/>
                  <a:cs typeface="Arial" panose="020B0604020202020204" pitchFamily="34" charset="0"/>
                </a:rPr>
                <a:t>ENS PARIS-SACLAY — colloque ETES 2024 à Bordeaux — 9-10.07.2024</a:t>
              </a:r>
              <a:endParaRPr b="1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AUTEUR DU DOCUMENT">
            <a:extLst>
              <a:ext uri="{FF2B5EF4-FFF2-40B4-BE49-F238E27FC236}">
                <a16:creationId xmlns:a16="http://schemas.microsoft.com/office/drawing/2014/main" id="{587E460E-5589-41C9-B849-8E532194B0C4}"/>
              </a:ext>
            </a:extLst>
          </p:cNvPr>
          <p:cNvSpPr txBox="1"/>
          <p:nvPr userDrawn="1"/>
        </p:nvSpPr>
        <p:spPr>
          <a:xfrm>
            <a:off x="10010275" y="10115576"/>
            <a:ext cx="4756674" cy="2949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4702" tIns="54702" rIns="54702" bIns="54702" numCol="1" anchor="ctr">
            <a:spAutoFit/>
          </a:bodyPr>
          <a:lstStyle>
            <a:lvl1pPr defTabSz="457200">
              <a:lnSpc>
                <a:spcPct val="120000"/>
              </a:lnSpc>
              <a:defRPr sz="1100" cap="all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defRPr>
            </a:lvl1pPr>
          </a:lstStyle>
          <a:p>
            <a:r>
              <a:rPr lang="fr-FR" b="1" i="0" dirty="0">
                <a:latin typeface="Arial" panose="020B0604020202020204" pitchFamily="34" charset="0"/>
                <a:cs typeface="Arial" panose="020B0604020202020204" pitchFamily="34" charset="0"/>
              </a:rPr>
              <a:t>Olivier Villain, JEAN Bérard et guillaume </a:t>
            </a:r>
            <a:r>
              <a:rPr lang="fr-FR" b="1" i="0" dirty="0" err="1">
                <a:latin typeface="Arial" panose="020B0604020202020204" pitchFamily="34" charset="0"/>
                <a:cs typeface="Arial" panose="020B0604020202020204" pitchFamily="34" charset="0"/>
              </a:rPr>
              <a:t>barthole</a:t>
            </a:r>
            <a:endParaRPr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9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83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28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1" r:id="rId2"/>
  </p:sldLayoutIdLst>
  <p:transition spd="med"/>
  <p:txStyles>
    <p:titleStyle>
      <a:lvl1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499" marR="0" indent="-444499" algn="l" defTabSz="629079" rtl="0" eaLnBrk="1" latinLnBrk="0" hangingPunct="1">
        <a:lnSpc>
          <a:spcPct val="100000"/>
        </a:lnSpc>
        <a:spcBef>
          <a:spcPts val="44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8999" marR="0" indent="-444499" algn="l" defTabSz="629079" rtl="0" eaLnBrk="1" latinLnBrk="0" hangingPunct="1">
        <a:lnSpc>
          <a:spcPct val="100000"/>
        </a:lnSpc>
        <a:spcBef>
          <a:spcPts val="44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499" marR="0" indent="-444499" algn="l" defTabSz="629079" rtl="0" eaLnBrk="1" latinLnBrk="0" hangingPunct="1">
        <a:lnSpc>
          <a:spcPct val="100000"/>
        </a:lnSpc>
        <a:spcBef>
          <a:spcPts val="44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7999" marR="0" indent="-444499" algn="l" defTabSz="629079" rtl="0" eaLnBrk="1" latinLnBrk="0" hangingPunct="1">
        <a:lnSpc>
          <a:spcPct val="100000"/>
        </a:lnSpc>
        <a:spcBef>
          <a:spcPts val="44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499" marR="0" indent="-444499" algn="l" defTabSz="629079" rtl="0" eaLnBrk="1" latinLnBrk="0" hangingPunct="1">
        <a:lnSpc>
          <a:spcPct val="100000"/>
        </a:lnSpc>
        <a:spcBef>
          <a:spcPts val="44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6999" marR="0" indent="-444499" algn="l" defTabSz="629079" rtl="0" eaLnBrk="1" latinLnBrk="0" hangingPunct="1">
        <a:lnSpc>
          <a:spcPct val="100000"/>
        </a:lnSpc>
        <a:spcBef>
          <a:spcPts val="44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499" marR="0" indent="-444499" algn="l" defTabSz="629079" rtl="0" eaLnBrk="1" latinLnBrk="0" hangingPunct="1">
        <a:lnSpc>
          <a:spcPct val="100000"/>
        </a:lnSpc>
        <a:spcBef>
          <a:spcPts val="44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5999" marR="0" indent="-444499" algn="l" defTabSz="629079" rtl="0" eaLnBrk="1" latinLnBrk="0" hangingPunct="1">
        <a:lnSpc>
          <a:spcPct val="100000"/>
        </a:lnSpc>
        <a:spcBef>
          <a:spcPts val="44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499" marR="0" indent="-444499" algn="l" defTabSz="629079" rtl="0" eaLnBrk="1" latinLnBrk="0" hangingPunct="1">
        <a:lnSpc>
          <a:spcPct val="100000"/>
        </a:lnSpc>
        <a:spcBef>
          <a:spcPts val="44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62907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6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658834D-E4E4-F74E-B801-509725B454D9}"/>
              </a:ext>
            </a:extLst>
          </p:cNvPr>
          <p:cNvCxnSpPr>
            <a:cxnSpLocks/>
          </p:cNvCxnSpPr>
          <p:nvPr/>
        </p:nvCxnSpPr>
        <p:spPr>
          <a:xfrm flipH="1">
            <a:off x="2182929" y="8560417"/>
            <a:ext cx="834190" cy="0"/>
          </a:xfrm>
          <a:prstGeom prst="line">
            <a:avLst/>
          </a:prstGeom>
          <a:noFill/>
          <a:ln w="38100" cap="flat">
            <a:solidFill>
              <a:srgbClr val="0A96AA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Chapitre 1…">
            <a:extLst>
              <a:ext uri="{FF2B5EF4-FFF2-40B4-BE49-F238E27FC236}">
                <a16:creationId xmlns:a16="http://schemas.microsoft.com/office/drawing/2014/main" id="{4F60ECE0-DD50-EC4A-BDD1-3754A540927F}"/>
              </a:ext>
            </a:extLst>
          </p:cNvPr>
          <p:cNvSpPr txBox="1"/>
          <p:nvPr/>
        </p:nvSpPr>
        <p:spPr>
          <a:xfrm>
            <a:off x="735129" y="1016000"/>
            <a:ext cx="12827715" cy="4496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57200">
              <a:lnSpc>
                <a:spcPct val="90000"/>
              </a:lnSpc>
              <a:defRPr sz="3200">
                <a:solidFill>
                  <a:srgbClr val="004650"/>
                </a:solidFill>
                <a:latin typeface="DM Sans Bold"/>
                <a:ea typeface="DM Sans Bold"/>
                <a:cs typeface="DM Sans Bold"/>
                <a:sym typeface="DM Sans Bold"/>
              </a:defRPr>
            </a:pPr>
            <a:r>
              <a:rPr lang="fr-FR" sz="3200" b="1" i="0" dirty="0">
                <a:latin typeface="Arial" panose="020B0604020202020204" pitchFamily="34" charset="0"/>
                <a:cs typeface="Arial" panose="020B0604020202020204" pitchFamily="34" charset="0"/>
              </a:rPr>
              <a:t>Couleurs et éléments graphiques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4AE957-E459-D246-8516-2D8A320EBD73}"/>
              </a:ext>
            </a:extLst>
          </p:cNvPr>
          <p:cNvSpPr/>
          <p:nvPr/>
        </p:nvSpPr>
        <p:spPr>
          <a:xfrm>
            <a:off x="2182929" y="2574757"/>
            <a:ext cx="834190" cy="834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7DC210-C72C-104C-A2F0-6603D5ED7EB8}"/>
              </a:ext>
            </a:extLst>
          </p:cNvPr>
          <p:cNvSpPr/>
          <p:nvPr/>
        </p:nvSpPr>
        <p:spPr>
          <a:xfrm>
            <a:off x="3383282" y="2574757"/>
            <a:ext cx="834190" cy="83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FD7A8D-9B62-F04B-A0EF-74D94E8191DC}"/>
              </a:ext>
            </a:extLst>
          </p:cNvPr>
          <p:cNvSpPr/>
          <p:nvPr/>
        </p:nvSpPr>
        <p:spPr>
          <a:xfrm>
            <a:off x="13289681" y="2574757"/>
            <a:ext cx="834190" cy="8341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76E5CD-D386-C04D-A191-96CAD53986B5}"/>
              </a:ext>
            </a:extLst>
          </p:cNvPr>
          <p:cNvSpPr/>
          <p:nvPr/>
        </p:nvSpPr>
        <p:spPr>
          <a:xfrm>
            <a:off x="5852160" y="2574757"/>
            <a:ext cx="834190" cy="834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944DA5-1151-D54C-9F56-9D0DD3C5E5B2}"/>
              </a:ext>
            </a:extLst>
          </p:cNvPr>
          <p:cNvSpPr/>
          <p:nvPr/>
        </p:nvSpPr>
        <p:spPr>
          <a:xfrm>
            <a:off x="7114873" y="2574757"/>
            <a:ext cx="834190" cy="8341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811C21-87D1-444B-8ACC-3E7DB4DAD429}"/>
              </a:ext>
            </a:extLst>
          </p:cNvPr>
          <p:cNvSpPr/>
          <p:nvPr/>
        </p:nvSpPr>
        <p:spPr>
          <a:xfrm>
            <a:off x="10833233" y="2574757"/>
            <a:ext cx="834190" cy="8341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EF06B3-C7FF-9341-9303-E2741A3C076D}"/>
              </a:ext>
            </a:extLst>
          </p:cNvPr>
          <p:cNvSpPr/>
          <p:nvPr/>
        </p:nvSpPr>
        <p:spPr>
          <a:xfrm>
            <a:off x="12075092" y="2574757"/>
            <a:ext cx="834190" cy="8341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3A3635-2500-A848-B86B-01C221090793}"/>
              </a:ext>
            </a:extLst>
          </p:cNvPr>
          <p:cNvSpPr/>
          <p:nvPr/>
        </p:nvSpPr>
        <p:spPr>
          <a:xfrm>
            <a:off x="9605410" y="2574757"/>
            <a:ext cx="834190" cy="834190"/>
          </a:xfrm>
          <a:prstGeom prst="rect">
            <a:avLst/>
          </a:prstGeom>
          <a:solidFill>
            <a:srgbClr val="00A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C7972D-AA6C-0A4A-838C-537513CA15A4}"/>
              </a:ext>
            </a:extLst>
          </p:cNvPr>
          <p:cNvSpPr/>
          <p:nvPr/>
        </p:nvSpPr>
        <p:spPr>
          <a:xfrm>
            <a:off x="8361546" y="2574757"/>
            <a:ext cx="834190" cy="834190"/>
          </a:xfrm>
          <a:prstGeom prst="rect">
            <a:avLst/>
          </a:prstGeom>
          <a:solidFill>
            <a:srgbClr val="004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4847E633-CE45-7B41-A09F-C4F84C0A0C33}"/>
              </a:ext>
            </a:extLst>
          </p:cNvPr>
          <p:cNvCxnSpPr>
            <a:cxnSpLocks/>
          </p:cNvCxnSpPr>
          <p:nvPr/>
        </p:nvCxnSpPr>
        <p:spPr>
          <a:xfrm flipH="1">
            <a:off x="3402131" y="8560417"/>
            <a:ext cx="834190" cy="0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E4004FAB-6BD4-304A-A7C3-7E00E9E56F89}"/>
              </a:ext>
            </a:extLst>
          </p:cNvPr>
          <p:cNvCxnSpPr>
            <a:cxnSpLocks/>
          </p:cNvCxnSpPr>
          <p:nvPr/>
        </p:nvCxnSpPr>
        <p:spPr>
          <a:xfrm flipH="1">
            <a:off x="5852160" y="8560417"/>
            <a:ext cx="834190" cy="0"/>
          </a:xfrm>
          <a:prstGeom prst="line">
            <a:avLst/>
          </a:prstGeom>
          <a:noFill/>
          <a:ln w="38100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AE947F3-61A9-F14E-A9BE-728748F276EF}"/>
              </a:ext>
            </a:extLst>
          </p:cNvPr>
          <p:cNvCxnSpPr>
            <a:cxnSpLocks/>
          </p:cNvCxnSpPr>
          <p:nvPr/>
        </p:nvCxnSpPr>
        <p:spPr>
          <a:xfrm flipH="1">
            <a:off x="7114873" y="8560417"/>
            <a:ext cx="83419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3AD9F89-2C72-9B4F-B122-FBB88290D7AB}"/>
              </a:ext>
            </a:extLst>
          </p:cNvPr>
          <p:cNvCxnSpPr>
            <a:cxnSpLocks/>
          </p:cNvCxnSpPr>
          <p:nvPr/>
        </p:nvCxnSpPr>
        <p:spPr>
          <a:xfrm flipH="1">
            <a:off x="8361546" y="8560417"/>
            <a:ext cx="834190" cy="0"/>
          </a:xfrm>
          <a:prstGeom prst="line">
            <a:avLst/>
          </a:prstGeom>
          <a:noFill/>
          <a:ln w="38100" cap="flat">
            <a:solidFill>
              <a:srgbClr val="0046F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4D749CE-892D-B142-A012-1D8BD6984777}"/>
              </a:ext>
            </a:extLst>
          </p:cNvPr>
          <p:cNvCxnSpPr>
            <a:cxnSpLocks/>
          </p:cNvCxnSpPr>
          <p:nvPr/>
        </p:nvCxnSpPr>
        <p:spPr>
          <a:xfrm flipH="1">
            <a:off x="9605410" y="8560417"/>
            <a:ext cx="834190" cy="0"/>
          </a:xfrm>
          <a:prstGeom prst="line">
            <a:avLst/>
          </a:prstGeom>
          <a:noFill/>
          <a:ln w="38100" cap="flat">
            <a:solidFill>
              <a:srgbClr val="00A08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D30CB408-2D20-9F40-AD0B-1A0147150AE5}"/>
              </a:ext>
            </a:extLst>
          </p:cNvPr>
          <p:cNvCxnSpPr>
            <a:cxnSpLocks/>
          </p:cNvCxnSpPr>
          <p:nvPr/>
        </p:nvCxnSpPr>
        <p:spPr>
          <a:xfrm flipH="1">
            <a:off x="10833233" y="8560417"/>
            <a:ext cx="834190" cy="0"/>
          </a:xfrm>
          <a:prstGeom prst="line">
            <a:avLst/>
          </a:prstGeom>
          <a:noFill/>
          <a:ln w="38100" cap="flat">
            <a:solidFill>
              <a:schemeClr val="accent4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EF0B262-9BE7-7840-85E2-C185B61F4B50}"/>
              </a:ext>
            </a:extLst>
          </p:cNvPr>
          <p:cNvCxnSpPr>
            <a:cxnSpLocks/>
          </p:cNvCxnSpPr>
          <p:nvPr/>
        </p:nvCxnSpPr>
        <p:spPr>
          <a:xfrm flipH="1">
            <a:off x="12075092" y="8560417"/>
            <a:ext cx="834190" cy="0"/>
          </a:xfrm>
          <a:prstGeom prst="line">
            <a:avLst/>
          </a:prstGeom>
          <a:noFill/>
          <a:ln w="38100" cap="flat">
            <a:solidFill>
              <a:schemeClr val="accent5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D95144A4-D3CF-BB46-B298-CE561146DC5C}"/>
              </a:ext>
            </a:extLst>
          </p:cNvPr>
          <p:cNvCxnSpPr>
            <a:cxnSpLocks/>
          </p:cNvCxnSpPr>
          <p:nvPr/>
        </p:nvCxnSpPr>
        <p:spPr>
          <a:xfrm flipH="1">
            <a:off x="13289681" y="8560417"/>
            <a:ext cx="834190" cy="0"/>
          </a:xfrm>
          <a:prstGeom prst="line">
            <a:avLst/>
          </a:prstGeom>
          <a:noFill/>
          <a:ln w="381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8F321A6F-3B97-5740-8354-4B033AD59AA5}"/>
              </a:ext>
            </a:extLst>
          </p:cNvPr>
          <p:cNvSpPr/>
          <p:nvPr/>
        </p:nvSpPr>
        <p:spPr>
          <a:xfrm>
            <a:off x="2182929" y="4355431"/>
            <a:ext cx="834190" cy="83419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3DD2199-5DEF-1E4A-88F4-065695501964}"/>
              </a:ext>
            </a:extLst>
          </p:cNvPr>
          <p:cNvSpPr/>
          <p:nvPr/>
        </p:nvSpPr>
        <p:spPr>
          <a:xfrm>
            <a:off x="3383282" y="4355431"/>
            <a:ext cx="834190" cy="83419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503E3BC-E0A2-1040-BD83-0C30F9041ED9}"/>
              </a:ext>
            </a:extLst>
          </p:cNvPr>
          <p:cNvSpPr/>
          <p:nvPr/>
        </p:nvSpPr>
        <p:spPr>
          <a:xfrm>
            <a:off x="13289681" y="4355431"/>
            <a:ext cx="834190" cy="83419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460E61-84AD-7A43-95CE-F34B8EBAA83C}"/>
              </a:ext>
            </a:extLst>
          </p:cNvPr>
          <p:cNvSpPr/>
          <p:nvPr/>
        </p:nvSpPr>
        <p:spPr>
          <a:xfrm>
            <a:off x="5852160" y="4355431"/>
            <a:ext cx="834190" cy="83419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FD0213-E7C8-6C48-9808-59D2A39372B8}"/>
              </a:ext>
            </a:extLst>
          </p:cNvPr>
          <p:cNvSpPr/>
          <p:nvPr/>
        </p:nvSpPr>
        <p:spPr>
          <a:xfrm>
            <a:off x="7114873" y="4355431"/>
            <a:ext cx="834190" cy="83419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6623882-4E86-744D-A997-0721AEA0396D}"/>
              </a:ext>
            </a:extLst>
          </p:cNvPr>
          <p:cNvSpPr/>
          <p:nvPr/>
        </p:nvSpPr>
        <p:spPr>
          <a:xfrm>
            <a:off x="10833233" y="4355431"/>
            <a:ext cx="834190" cy="83419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4B4A2F2-CDCA-B746-ACC4-668FD8159DC9}"/>
              </a:ext>
            </a:extLst>
          </p:cNvPr>
          <p:cNvSpPr/>
          <p:nvPr/>
        </p:nvSpPr>
        <p:spPr>
          <a:xfrm>
            <a:off x="12075092" y="4355431"/>
            <a:ext cx="834190" cy="83419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2C0659-6CEE-1649-920F-D4831D8A81D7}"/>
              </a:ext>
            </a:extLst>
          </p:cNvPr>
          <p:cNvSpPr/>
          <p:nvPr/>
        </p:nvSpPr>
        <p:spPr>
          <a:xfrm>
            <a:off x="9605410" y="4355431"/>
            <a:ext cx="834190" cy="834190"/>
          </a:xfrm>
          <a:prstGeom prst="rect">
            <a:avLst/>
          </a:prstGeom>
          <a:solidFill>
            <a:srgbClr val="00A08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26ADB2-4497-824B-B2DE-C28A14BA2827}"/>
              </a:ext>
            </a:extLst>
          </p:cNvPr>
          <p:cNvSpPr/>
          <p:nvPr/>
        </p:nvSpPr>
        <p:spPr>
          <a:xfrm>
            <a:off x="8361546" y="4355431"/>
            <a:ext cx="834190" cy="834190"/>
          </a:xfrm>
          <a:prstGeom prst="rect">
            <a:avLst/>
          </a:prstGeom>
          <a:solidFill>
            <a:srgbClr val="0046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A6B6B09-1CE9-E74E-B1F8-F27E4D6DA78A}"/>
              </a:ext>
            </a:extLst>
          </p:cNvPr>
          <p:cNvSpPr/>
          <p:nvPr/>
        </p:nvSpPr>
        <p:spPr>
          <a:xfrm>
            <a:off x="2182929" y="5189621"/>
            <a:ext cx="834190" cy="83419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8CAA018-22D4-0A44-A43E-84BC5F154C0A}"/>
              </a:ext>
            </a:extLst>
          </p:cNvPr>
          <p:cNvSpPr/>
          <p:nvPr/>
        </p:nvSpPr>
        <p:spPr>
          <a:xfrm>
            <a:off x="3383282" y="5189621"/>
            <a:ext cx="834190" cy="83419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536A4A8-27E3-B047-98CB-B376550E7505}"/>
              </a:ext>
            </a:extLst>
          </p:cNvPr>
          <p:cNvSpPr/>
          <p:nvPr/>
        </p:nvSpPr>
        <p:spPr>
          <a:xfrm>
            <a:off x="13289681" y="5189621"/>
            <a:ext cx="834190" cy="834190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487A962-8B3C-E144-82A5-ADF872F16715}"/>
              </a:ext>
            </a:extLst>
          </p:cNvPr>
          <p:cNvSpPr/>
          <p:nvPr/>
        </p:nvSpPr>
        <p:spPr>
          <a:xfrm>
            <a:off x="5852160" y="5189621"/>
            <a:ext cx="834190" cy="83419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F701ACA-E755-F54E-A786-76DFDF790D76}"/>
              </a:ext>
            </a:extLst>
          </p:cNvPr>
          <p:cNvSpPr/>
          <p:nvPr/>
        </p:nvSpPr>
        <p:spPr>
          <a:xfrm>
            <a:off x="7114873" y="5189621"/>
            <a:ext cx="834190" cy="83419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EDEDAB-F2B9-7640-87A9-024B92370980}"/>
              </a:ext>
            </a:extLst>
          </p:cNvPr>
          <p:cNvSpPr/>
          <p:nvPr/>
        </p:nvSpPr>
        <p:spPr>
          <a:xfrm>
            <a:off x="10833233" y="5189621"/>
            <a:ext cx="834190" cy="834190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22DE1A-9FE0-0443-B063-6251DFF95D47}"/>
              </a:ext>
            </a:extLst>
          </p:cNvPr>
          <p:cNvSpPr/>
          <p:nvPr/>
        </p:nvSpPr>
        <p:spPr>
          <a:xfrm>
            <a:off x="12075092" y="5189621"/>
            <a:ext cx="834190" cy="834190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98F3C59-959B-D645-9BB5-8D8EAEF8BEBA}"/>
              </a:ext>
            </a:extLst>
          </p:cNvPr>
          <p:cNvSpPr/>
          <p:nvPr/>
        </p:nvSpPr>
        <p:spPr>
          <a:xfrm>
            <a:off x="9605410" y="5189621"/>
            <a:ext cx="834190" cy="834190"/>
          </a:xfrm>
          <a:prstGeom prst="rect">
            <a:avLst/>
          </a:prstGeom>
          <a:solidFill>
            <a:srgbClr val="00A08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078C2D8-CB0D-A340-9484-4401321233B4}"/>
              </a:ext>
            </a:extLst>
          </p:cNvPr>
          <p:cNvSpPr/>
          <p:nvPr/>
        </p:nvSpPr>
        <p:spPr>
          <a:xfrm>
            <a:off x="8361546" y="5189621"/>
            <a:ext cx="834190" cy="834190"/>
          </a:xfrm>
          <a:prstGeom prst="rect">
            <a:avLst/>
          </a:prstGeom>
          <a:solidFill>
            <a:srgbClr val="0046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D4DB318-2001-AF4C-8066-BAACEE0E068A}"/>
              </a:ext>
            </a:extLst>
          </p:cNvPr>
          <p:cNvSpPr/>
          <p:nvPr/>
        </p:nvSpPr>
        <p:spPr>
          <a:xfrm>
            <a:off x="2182929" y="6023811"/>
            <a:ext cx="834190" cy="83419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5153D1A-4298-F34C-AE9C-21DFB21C134F}"/>
              </a:ext>
            </a:extLst>
          </p:cNvPr>
          <p:cNvSpPr/>
          <p:nvPr/>
        </p:nvSpPr>
        <p:spPr>
          <a:xfrm>
            <a:off x="3383282" y="6023811"/>
            <a:ext cx="834190" cy="834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2B213C2-8E25-7540-803C-E8CAB89F3F46}"/>
              </a:ext>
            </a:extLst>
          </p:cNvPr>
          <p:cNvSpPr/>
          <p:nvPr/>
        </p:nvSpPr>
        <p:spPr>
          <a:xfrm>
            <a:off x="13289681" y="6023811"/>
            <a:ext cx="834190" cy="834190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064FD1-CB94-1349-B3B7-E73605DB39C0}"/>
              </a:ext>
            </a:extLst>
          </p:cNvPr>
          <p:cNvSpPr/>
          <p:nvPr/>
        </p:nvSpPr>
        <p:spPr>
          <a:xfrm>
            <a:off x="5852160" y="6023811"/>
            <a:ext cx="834190" cy="83419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3A8404-BE60-504C-8A45-DBDD2564F052}"/>
              </a:ext>
            </a:extLst>
          </p:cNvPr>
          <p:cNvSpPr/>
          <p:nvPr/>
        </p:nvSpPr>
        <p:spPr>
          <a:xfrm>
            <a:off x="7114873" y="6023811"/>
            <a:ext cx="834190" cy="83419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66A7AE8-5FF2-A546-B4B9-8D15EF75863C}"/>
              </a:ext>
            </a:extLst>
          </p:cNvPr>
          <p:cNvSpPr/>
          <p:nvPr/>
        </p:nvSpPr>
        <p:spPr>
          <a:xfrm>
            <a:off x="10833233" y="6023811"/>
            <a:ext cx="834190" cy="83419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0DB701F-4D3F-3948-B8D6-6F072ECB363C}"/>
              </a:ext>
            </a:extLst>
          </p:cNvPr>
          <p:cNvSpPr/>
          <p:nvPr/>
        </p:nvSpPr>
        <p:spPr>
          <a:xfrm>
            <a:off x="12075092" y="6023811"/>
            <a:ext cx="834190" cy="834190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1399CE9-B19F-A140-AA20-6A2885BBA8A1}"/>
              </a:ext>
            </a:extLst>
          </p:cNvPr>
          <p:cNvSpPr/>
          <p:nvPr/>
        </p:nvSpPr>
        <p:spPr>
          <a:xfrm>
            <a:off x="9605410" y="6023811"/>
            <a:ext cx="834190" cy="834190"/>
          </a:xfrm>
          <a:prstGeom prst="rect">
            <a:avLst/>
          </a:prstGeom>
          <a:solidFill>
            <a:srgbClr val="00A0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223C028-30E4-D840-A2B1-56071371B782}"/>
              </a:ext>
            </a:extLst>
          </p:cNvPr>
          <p:cNvSpPr/>
          <p:nvPr/>
        </p:nvSpPr>
        <p:spPr>
          <a:xfrm>
            <a:off x="8361546" y="6023811"/>
            <a:ext cx="834190" cy="834190"/>
          </a:xfrm>
          <a:prstGeom prst="rect">
            <a:avLst/>
          </a:prstGeom>
          <a:solidFill>
            <a:srgbClr val="0046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91D4605-B820-3040-9A76-446A6E377622}"/>
              </a:ext>
            </a:extLst>
          </p:cNvPr>
          <p:cNvSpPr/>
          <p:nvPr/>
        </p:nvSpPr>
        <p:spPr>
          <a:xfrm>
            <a:off x="2182929" y="6858001"/>
            <a:ext cx="834190" cy="83419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D3509B8-88B1-5241-93BE-539764DC1D50}"/>
              </a:ext>
            </a:extLst>
          </p:cNvPr>
          <p:cNvSpPr/>
          <p:nvPr/>
        </p:nvSpPr>
        <p:spPr>
          <a:xfrm>
            <a:off x="3383282" y="6858001"/>
            <a:ext cx="834190" cy="83419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734BF7-D5DA-FE45-B23D-DCC2B913B8FC}"/>
              </a:ext>
            </a:extLst>
          </p:cNvPr>
          <p:cNvSpPr/>
          <p:nvPr/>
        </p:nvSpPr>
        <p:spPr>
          <a:xfrm>
            <a:off x="13289681" y="6858001"/>
            <a:ext cx="834190" cy="83419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96D3031-217C-884E-AE74-288BBDB589FE}"/>
              </a:ext>
            </a:extLst>
          </p:cNvPr>
          <p:cNvSpPr/>
          <p:nvPr/>
        </p:nvSpPr>
        <p:spPr>
          <a:xfrm>
            <a:off x="5852160" y="6858001"/>
            <a:ext cx="834190" cy="83419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323CC7-EC3A-5F40-9C4A-1C3A2A2850EC}"/>
              </a:ext>
            </a:extLst>
          </p:cNvPr>
          <p:cNvSpPr/>
          <p:nvPr/>
        </p:nvSpPr>
        <p:spPr>
          <a:xfrm>
            <a:off x="7114873" y="6858001"/>
            <a:ext cx="834190" cy="83419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47C09AD-856C-564B-A21E-25A201BECF25}"/>
              </a:ext>
            </a:extLst>
          </p:cNvPr>
          <p:cNvSpPr/>
          <p:nvPr/>
        </p:nvSpPr>
        <p:spPr>
          <a:xfrm>
            <a:off x="10833233" y="6858001"/>
            <a:ext cx="834190" cy="83419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221BEC3-3A64-A84A-AD8E-4153DA20CDCB}"/>
              </a:ext>
            </a:extLst>
          </p:cNvPr>
          <p:cNvSpPr/>
          <p:nvPr/>
        </p:nvSpPr>
        <p:spPr>
          <a:xfrm>
            <a:off x="12075092" y="6858001"/>
            <a:ext cx="834190" cy="83419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356A04A-A430-FB46-8586-6E136E54F83F}"/>
              </a:ext>
            </a:extLst>
          </p:cNvPr>
          <p:cNvSpPr/>
          <p:nvPr/>
        </p:nvSpPr>
        <p:spPr>
          <a:xfrm>
            <a:off x="9605410" y="6858001"/>
            <a:ext cx="834190" cy="834190"/>
          </a:xfrm>
          <a:prstGeom prst="rect">
            <a:avLst/>
          </a:prstGeom>
          <a:solidFill>
            <a:srgbClr val="00A08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931307B-3A24-D948-BCA3-FEE1EF20CA50}"/>
              </a:ext>
            </a:extLst>
          </p:cNvPr>
          <p:cNvSpPr/>
          <p:nvPr/>
        </p:nvSpPr>
        <p:spPr>
          <a:xfrm>
            <a:off x="8361546" y="6858001"/>
            <a:ext cx="834190" cy="834190"/>
          </a:xfrm>
          <a:prstGeom prst="rect">
            <a:avLst/>
          </a:prstGeom>
          <a:solidFill>
            <a:srgbClr val="0046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7004AE1-39CF-8340-A8A1-DCB48C90A978}"/>
              </a:ext>
            </a:extLst>
          </p:cNvPr>
          <p:cNvSpPr/>
          <p:nvPr/>
        </p:nvSpPr>
        <p:spPr>
          <a:xfrm>
            <a:off x="13289681" y="9232231"/>
            <a:ext cx="834190" cy="834190"/>
          </a:xfrm>
          <a:prstGeom prst="rect">
            <a:avLst/>
          </a:prstGeom>
          <a:solidFill>
            <a:srgbClr val="C8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E8F9DD4-9FA9-654D-B19F-CFD536D52BE0}"/>
              </a:ext>
            </a:extLst>
          </p:cNvPr>
          <p:cNvSpPr/>
          <p:nvPr/>
        </p:nvSpPr>
        <p:spPr>
          <a:xfrm>
            <a:off x="5852160" y="9232231"/>
            <a:ext cx="834190" cy="834190"/>
          </a:xfrm>
          <a:prstGeom prst="rect">
            <a:avLst/>
          </a:prstGeom>
          <a:solidFill>
            <a:srgbClr val="C8A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DC9D00B-FBD2-1148-9475-62CFE27FDF82}"/>
              </a:ext>
            </a:extLst>
          </p:cNvPr>
          <p:cNvSpPr/>
          <p:nvPr/>
        </p:nvSpPr>
        <p:spPr>
          <a:xfrm>
            <a:off x="7114873" y="9232231"/>
            <a:ext cx="834190" cy="834190"/>
          </a:xfrm>
          <a:prstGeom prst="rect">
            <a:avLst/>
          </a:prstGeom>
          <a:solidFill>
            <a:srgbClr val="8C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33A9DE0-FAB2-FE4D-9BBE-CD5C5B9C54B1}"/>
              </a:ext>
            </a:extLst>
          </p:cNvPr>
          <p:cNvSpPr/>
          <p:nvPr/>
        </p:nvSpPr>
        <p:spPr>
          <a:xfrm>
            <a:off x="10833233" y="9232231"/>
            <a:ext cx="834190" cy="834190"/>
          </a:xfrm>
          <a:prstGeom prst="rect">
            <a:avLst/>
          </a:prstGeom>
          <a:solidFill>
            <a:srgbClr val="BEB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ECACC20-E229-2E42-8439-34918F2A032E}"/>
              </a:ext>
            </a:extLst>
          </p:cNvPr>
          <p:cNvSpPr/>
          <p:nvPr/>
        </p:nvSpPr>
        <p:spPr>
          <a:xfrm>
            <a:off x="12075092" y="9232231"/>
            <a:ext cx="834190" cy="834190"/>
          </a:xfrm>
          <a:prstGeom prst="rect">
            <a:avLst/>
          </a:prstGeom>
          <a:solidFill>
            <a:srgbClr val="C8A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3774C4B-3347-0F46-BD58-279D16A97123}"/>
              </a:ext>
            </a:extLst>
          </p:cNvPr>
          <p:cNvSpPr/>
          <p:nvPr/>
        </p:nvSpPr>
        <p:spPr>
          <a:xfrm>
            <a:off x="9605410" y="9232231"/>
            <a:ext cx="834190" cy="834190"/>
          </a:xfrm>
          <a:prstGeom prst="rect">
            <a:avLst/>
          </a:prstGeom>
          <a:solidFill>
            <a:srgbClr val="8CBE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20413C4-87C3-A647-B2D1-25C867D65C11}"/>
              </a:ext>
            </a:extLst>
          </p:cNvPr>
          <p:cNvSpPr/>
          <p:nvPr/>
        </p:nvSpPr>
        <p:spPr>
          <a:xfrm>
            <a:off x="8361546" y="9232231"/>
            <a:ext cx="834190" cy="834190"/>
          </a:xfrm>
          <a:prstGeom prst="rect">
            <a:avLst/>
          </a:prstGeom>
          <a:solidFill>
            <a:srgbClr val="829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3" name="Chapitre 1…">
            <a:extLst>
              <a:ext uri="{FF2B5EF4-FFF2-40B4-BE49-F238E27FC236}">
                <a16:creationId xmlns:a16="http://schemas.microsoft.com/office/drawing/2014/main" id="{D230083B-04D0-9D45-99A5-FFD43725D699}"/>
              </a:ext>
            </a:extLst>
          </p:cNvPr>
          <p:cNvSpPr txBox="1"/>
          <p:nvPr/>
        </p:nvSpPr>
        <p:spPr>
          <a:xfrm>
            <a:off x="735129" y="1841500"/>
            <a:ext cx="3481271" cy="2810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57200">
              <a:lnSpc>
                <a:spcPct val="90000"/>
              </a:lnSpc>
              <a:defRPr sz="3200">
                <a:solidFill>
                  <a:srgbClr val="004650"/>
                </a:solidFill>
                <a:latin typeface="DM Sans Bold"/>
                <a:ea typeface="DM Sans Bold"/>
                <a:cs typeface="DM Sans Bold"/>
                <a:sym typeface="DM Sans Bold"/>
              </a:defRPr>
            </a:pPr>
            <a:r>
              <a:rPr lang="fr-FR" sz="2000" b="1" i="0" dirty="0">
                <a:latin typeface="DM Sans" pitchFamily="2" charset="77"/>
                <a:cs typeface="Arial" panose="020B0604020202020204" pitchFamily="34" charset="0"/>
              </a:rPr>
              <a:t>Couleurs principales</a:t>
            </a:r>
          </a:p>
        </p:txBody>
      </p:sp>
      <p:sp>
        <p:nvSpPr>
          <p:cNvPr id="94" name="Chapitre 1…">
            <a:extLst>
              <a:ext uri="{FF2B5EF4-FFF2-40B4-BE49-F238E27FC236}">
                <a16:creationId xmlns:a16="http://schemas.microsoft.com/office/drawing/2014/main" id="{FB0C82CA-1582-2D42-9791-F46F236535E4}"/>
              </a:ext>
            </a:extLst>
          </p:cNvPr>
          <p:cNvSpPr txBox="1"/>
          <p:nvPr/>
        </p:nvSpPr>
        <p:spPr>
          <a:xfrm>
            <a:off x="5852160" y="1841500"/>
            <a:ext cx="3481271" cy="2810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57200">
              <a:lnSpc>
                <a:spcPct val="90000"/>
              </a:lnSpc>
              <a:defRPr sz="3200">
                <a:solidFill>
                  <a:srgbClr val="004650"/>
                </a:solidFill>
                <a:latin typeface="DM Sans Bold"/>
                <a:ea typeface="DM Sans Bold"/>
                <a:cs typeface="DM Sans Bold"/>
                <a:sym typeface="DM Sans Bold"/>
              </a:defRPr>
            </a:pPr>
            <a:r>
              <a:rPr lang="fr-FR" sz="2000" b="1" i="0" dirty="0">
                <a:latin typeface="DM Sans" pitchFamily="2" charset="77"/>
                <a:cs typeface="Arial" panose="020B0604020202020204" pitchFamily="34" charset="0"/>
              </a:rPr>
              <a:t>Couleurs secondaires</a:t>
            </a:r>
          </a:p>
        </p:txBody>
      </p:sp>
      <p:sp>
        <p:nvSpPr>
          <p:cNvPr id="95" name="Chapitre 1…">
            <a:extLst>
              <a:ext uri="{FF2B5EF4-FFF2-40B4-BE49-F238E27FC236}">
                <a16:creationId xmlns:a16="http://schemas.microsoft.com/office/drawing/2014/main" id="{EBC3196C-4234-DE47-A4ED-803C2D05F153}"/>
              </a:ext>
            </a:extLst>
          </p:cNvPr>
          <p:cNvSpPr txBox="1"/>
          <p:nvPr/>
        </p:nvSpPr>
        <p:spPr>
          <a:xfrm>
            <a:off x="735130" y="2892404"/>
            <a:ext cx="952500" cy="1967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57200">
              <a:lnSpc>
                <a:spcPct val="90000"/>
              </a:lnSpc>
              <a:defRPr sz="3200">
                <a:solidFill>
                  <a:srgbClr val="004650"/>
                </a:solidFill>
                <a:latin typeface="DM Sans Bold"/>
                <a:ea typeface="DM Sans Bold"/>
                <a:cs typeface="DM Sans Bold"/>
                <a:sym typeface="DM Sans Bold"/>
              </a:defRPr>
            </a:pPr>
            <a:r>
              <a:rPr lang="fr-FR" sz="1400" b="1" i="0" dirty="0">
                <a:latin typeface="DM Sans" pitchFamily="2" charset="77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96" name="Chapitre 1…">
            <a:extLst>
              <a:ext uri="{FF2B5EF4-FFF2-40B4-BE49-F238E27FC236}">
                <a16:creationId xmlns:a16="http://schemas.microsoft.com/office/drawing/2014/main" id="{FC5345EC-F85A-A848-B658-402370A93E71}"/>
              </a:ext>
            </a:extLst>
          </p:cNvPr>
          <p:cNvSpPr txBox="1"/>
          <p:nvPr/>
        </p:nvSpPr>
        <p:spPr>
          <a:xfrm>
            <a:off x="735130" y="4678481"/>
            <a:ext cx="952500" cy="1967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57200">
              <a:lnSpc>
                <a:spcPct val="90000"/>
              </a:lnSpc>
              <a:defRPr sz="3200">
                <a:solidFill>
                  <a:srgbClr val="004650"/>
                </a:solidFill>
                <a:latin typeface="DM Sans Bold"/>
                <a:ea typeface="DM Sans Bold"/>
                <a:cs typeface="DM Sans Bold"/>
                <a:sym typeface="DM Sans Bold"/>
              </a:defRPr>
            </a:pPr>
            <a:r>
              <a:rPr lang="fr-FR" sz="1400" b="1" i="0" dirty="0">
                <a:latin typeface="DM Sans" pitchFamily="2" charset="77"/>
                <a:cs typeface="Arial" panose="020B0604020202020204" pitchFamily="34" charset="0"/>
              </a:rPr>
              <a:t>80%</a:t>
            </a:r>
          </a:p>
        </p:txBody>
      </p:sp>
      <p:sp>
        <p:nvSpPr>
          <p:cNvPr id="97" name="Chapitre 1…">
            <a:extLst>
              <a:ext uri="{FF2B5EF4-FFF2-40B4-BE49-F238E27FC236}">
                <a16:creationId xmlns:a16="http://schemas.microsoft.com/office/drawing/2014/main" id="{2909F64C-2EF9-0048-BFE6-EC8302E77E7C}"/>
              </a:ext>
            </a:extLst>
          </p:cNvPr>
          <p:cNvSpPr txBox="1"/>
          <p:nvPr/>
        </p:nvSpPr>
        <p:spPr>
          <a:xfrm>
            <a:off x="735130" y="5567204"/>
            <a:ext cx="952500" cy="1967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57200">
              <a:lnSpc>
                <a:spcPct val="90000"/>
              </a:lnSpc>
              <a:defRPr sz="3200">
                <a:solidFill>
                  <a:srgbClr val="004650"/>
                </a:solidFill>
                <a:latin typeface="DM Sans Bold"/>
                <a:ea typeface="DM Sans Bold"/>
                <a:cs typeface="DM Sans Bold"/>
                <a:sym typeface="DM Sans Bold"/>
              </a:defRPr>
            </a:pPr>
            <a:r>
              <a:rPr lang="fr-FR" sz="1400" b="1" i="0" dirty="0">
                <a:latin typeface="DM Sans" pitchFamily="2" charset="77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98" name="Chapitre 1…">
            <a:extLst>
              <a:ext uri="{FF2B5EF4-FFF2-40B4-BE49-F238E27FC236}">
                <a16:creationId xmlns:a16="http://schemas.microsoft.com/office/drawing/2014/main" id="{863DE5A7-95DD-4C48-AA8B-D6CEDADEE442}"/>
              </a:ext>
            </a:extLst>
          </p:cNvPr>
          <p:cNvSpPr txBox="1"/>
          <p:nvPr/>
        </p:nvSpPr>
        <p:spPr>
          <a:xfrm>
            <a:off x="735130" y="6342545"/>
            <a:ext cx="952500" cy="1967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57200">
              <a:lnSpc>
                <a:spcPct val="90000"/>
              </a:lnSpc>
              <a:defRPr sz="3200">
                <a:solidFill>
                  <a:srgbClr val="004650"/>
                </a:solidFill>
                <a:latin typeface="DM Sans Bold"/>
                <a:ea typeface="DM Sans Bold"/>
                <a:cs typeface="DM Sans Bold"/>
                <a:sym typeface="DM Sans Bold"/>
              </a:defRPr>
            </a:pPr>
            <a:r>
              <a:rPr lang="fr-FR" sz="1400" b="1" i="0" dirty="0">
                <a:latin typeface="DM Sans" pitchFamily="2" charset="77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99" name="Chapitre 1…">
            <a:extLst>
              <a:ext uri="{FF2B5EF4-FFF2-40B4-BE49-F238E27FC236}">
                <a16:creationId xmlns:a16="http://schemas.microsoft.com/office/drawing/2014/main" id="{9EE031B5-2A44-C14E-B556-348EFC1F5906}"/>
              </a:ext>
            </a:extLst>
          </p:cNvPr>
          <p:cNvSpPr txBox="1"/>
          <p:nvPr/>
        </p:nvSpPr>
        <p:spPr>
          <a:xfrm>
            <a:off x="735130" y="7176735"/>
            <a:ext cx="952500" cy="1967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57200">
              <a:lnSpc>
                <a:spcPct val="90000"/>
              </a:lnSpc>
              <a:defRPr sz="3200">
                <a:solidFill>
                  <a:srgbClr val="004650"/>
                </a:solidFill>
                <a:latin typeface="DM Sans Bold"/>
                <a:ea typeface="DM Sans Bold"/>
                <a:cs typeface="DM Sans Bold"/>
                <a:sym typeface="DM Sans Bold"/>
              </a:defRPr>
            </a:pPr>
            <a:r>
              <a:rPr lang="fr-FR" sz="1400" b="1" i="0" dirty="0">
                <a:latin typeface="DM Sans" pitchFamily="2" charset="77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100" name="Chapitre 1…">
            <a:extLst>
              <a:ext uri="{FF2B5EF4-FFF2-40B4-BE49-F238E27FC236}">
                <a16:creationId xmlns:a16="http://schemas.microsoft.com/office/drawing/2014/main" id="{93701E94-0D60-F845-A23C-D74CC29CA7EA}"/>
              </a:ext>
            </a:extLst>
          </p:cNvPr>
          <p:cNvSpPr txBox="1"/>
          <p:nvPr/>
        </p:nvSpPr>
        <p:spPr>
          <a:xfrm>
            <a:off x="735129" y="8484835"/>
            <a:ext cx="1293930" cy="1967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57200">
              <a:lnSpc>
                <a:spcPct val="90000"/>
              </a:lnSpc>
              <a:defRPr sz="3200">
                <a:solidFill>
                  <a:srgbClr val="004650"/>
                </a:solidFill>
                <a:latin typeface="DM Sans Bold"/>
                <a:ea typeface="DM Sans Bold"/>
                <a:cs typeface="DM Sans Bold"/>
                <a:sym typeface="DM Sans Bold"/>
              </a:defRPr>
            </a:pPr>
            <a:r>
              <a:rPr lang="fr-FR" sz="1400" b="1" i="0" dirty="0">
                <a:latin typeface="DM Sans" pitchFamily="2" charset="77"/>
                <a:cs typeface="Arial" panose="020B0604020202020204" pitchFamily="34" charset="0"/>
              </a:rPr>
              <a:t>Trait (3pt)</a:t>
            </a:r>
          </a:p>
        </p:txBody>
      </p:sp>
      <p:sp>
        <p:nvSpPr>
          <p:cNvPr id="101" name="Chapitre 1…">
            <a:extLst>
              <a:ext uri="{FF2B5EF4-FFF2-40B4-BE49-F238E27FC236}">
                <a16:creationId xmlns:a16="http://schemas.microsoft.com/office/drawing/2014/main" id="{272AC66D-2C2E-BA40-A89C-7602EBF56233}"/>
              </a:ext>
            </a:extLst>
          </p:cNvPr>
          <p:cNvSpPr txBox="1"/>
          <p:nvPr/>
        </p:nvSpPr>
        <p:spPr>
          <a:xfrm>
            <a:off x="2156627" y="9516924"/>
            <a:ext cx="3481271" cy="5580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57200">
              <a:lnSpc>
                <a:spcPct val="90000"/>
              </a:lnSpc>
              <a:defRPr sz="3200">
                <a:solidFill>
                  <a:srgbClr val="004650"/>
                </a:solidFill>
                <a:latin typeface="DM Sans Bold"/>
                <a:ea typeface="DM Sans Bold"/>
                <a:cs typeface="DM Sans Bold"/>
                <a:sym typeface="DM Sans Bold"/>
              </a:defRPr>
            </a:pPr>
            <a:r>
              <a:rPr lang="fr-FR" sz="2000" b="1" i="0" dirty="0">
                <a:latin typeface="DM Sans" pitchFamily="2" charset="77"/>
                <a:cs typeface="Arial" panose="020B0604020202020204" pitchFamily="34" charset="0"/>
              </a:rPr>
              <a:t>Gris colorés correspondants</a:t>
            </a:r>
          </a:p>
        </p:txBody>
      </p:sp>
    </p:spTree>
    <p:extLst>
      <p:ext uri="{BB962C8B-B14F-4D97-AF65-F5344CB8AC3E}">
        <p14:creationId xmlns:p14="http://schemas.microsoft.com/office/powerpoint/2010/main" val="72263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942829" y="1016000"/>
            <a:ext cx="5362437" cy="4235450"/>
          </a:xfrm>
        </p:spPr>
        <p:txBody>
          <a:bodyPr/>
          <a:lstStyle/>
          <a:p>
            <a:r>
              <a:rPr lang="fr-FR" dirty="0"/>
              <a:t>Diplôme </a:t>
            </a:r>
            <a:r>
              <a:rPr lang="fr-FR" dirty="0" err="1"/>
              <a:t>ARÉco</a:t>
            </a:r>
            <a:r>
              <a:rPr lang="fr-FR" dirty="0"/>
              <a:t> de l’ENS Paris-Saclay :</a:t>
            </a:r>
          </a:p>
          <a:p>
            <a:r>
              <a:rPr lang="fr-FR" dirty="0"/>
              <a:t>Année de Recherche Thématique en Sciences pour les Transitions Ecologiques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48107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A457F2E-E85B-4A75-B9B6-011B25E63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Merci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6392BB-57D5-4AB5-8FD4-158860D2C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701" y="8524979"/>
            <a:ext cx="7599783" cy="116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441" tIns="9720" rIns="19441" bIns="9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127"/>
              </a:spcAft>
            </a:pPr>
            <a:r>
              <a:rPr lang="fr-FR" altLang="fr-FR" sz="1800" dirty="0">
                <a:solidFill>
                  <a:schemeClr val="bg1"/>
                </a:solidFill>
                <a:latin typeface="Calibri" panose="020F0502020204030204" pitchFamily="34" charset="0"/>
              </a:rPr>
              <a:t>Contacts : </a:t>
            </a:r>
          </a:p>
          <a:p>
            <a:pPr eaLnBrk="1" hangingPunct="1">
              <a:spcAft>
                <a:spcPts val="127"/>
              </a:spcAft>
            </a:pPr>
            <a:r>
              <a:rPr lang="fr-FR" altLang="fr-FR" sz="1800" dirty="0">
                <a:solidFill>
                  <a:schemeClr val="bg1"/>
                </a:solidFill>
                <a:latin typeface="Calibri" panose="020F0502020204030204" pitchFamily="34" charset="0"/>
              </a:rPr>
              <a:t>olivier.villain@ens-paris-saclay.fr</a:t>
            </a:r>
          </a:p>
          <a:p>
            <a:pPr eaLnBrk="1" hangingPunct="1">
              <a:spcAft>
                <a:spcPts val="127"/>
              </a:spcAft>
            </a:pPr>
            <a:r>
              <a:rPr lang="fr-FR" altLang="fr-FR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jean.berard@ens-paris-saclay.fr</a:t>
            </a:r>
          </a:p>
          <a:p>
            <a:pPr eaLnBrk="1" hangingPunct="1">
              <a:spcAft>
                <a:spcPts val="127"/>
              </a:spcAft>
            </a:pPr>
            <a:r>
              <a:rPr lang="fr-FR" altLang="fr-FR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guillaume.barthole@ens-paris-salay.fr</a:t>
            </a:r>
          </a:p>
        </p:txBody>
      </p:sp>
    </p:spTree>
    <p:extLst>
      <p:ext uri="{BB962C8B-B14F-4D97-AF65-F5344CB8AC3E}">
        <p14:creationId xmlns:p14="http://schemas.microsoft.com/office/powerpoint/2010/main" val="22348220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10F88F-B88F-4C7E-A9C9-6AB9F2036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C5900A-3176-403C-883D-51559D81B1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58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0C9A69C-53D1-46DA-B63D-46229F62D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2DBB4A-CF29-40E2-AD18-838BBF0ABD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975" y="2008188"/>
            <a:ext cx="12348482" cy="6386513"/>
          </a:xfrm>
        </p:spPr>
        <p:txBody>
          <a:bodyPr/>
          <a:lstStyle/>
          <a:p>
            <a:r>
              <a:rPr lang="fr-FR" dirty="0"/>
              <a:t>Pour les stages : </a:t>
            </a:r>
          </a:p>
          <a:p>
            <a:r>
              <a:rPr lang="fr-FR" dirty="0"/>
              <a:t> Candice Roche : stage à l'IFPEN sur la géopolitique des métaux</a:t>
            </a:r>
          </a:p>
          <a:p>
            <a:r>
              <a:rPr lang="fr-FR" dirty="0"/>
              <a:t>Bastien </a:t>
            </a:r>
            <a:r>
              <a:rPr lang="fr-FR" dirty="0" err="1"/>
              <a:t>Berrocal</a:t>
            </a:r>
            <a:r>
              <a:rPr lang="fr-FR" dirty="0"/>
              <a:t> : stage au Museum d'histoire naturelle sur l'écologie dans la littérature de fantasy</a:t>
            </a:r>
          </a:p>
          <a:p>
            <a:r>
              <a:rPr lang="fr-FR" dirty="0"/>
              <a:t>Victor Acker : stage au Centre de Gestion Scientifiques des Mines de Paris sur les sociétés à mission</a:t>
            </a:r>
          </a:p>
          <a:p>
            <a:r>
              <a:rPr lang="fr-FR" dirty="0"/>
              <a:t>Sandrine </a:t>
            </a:r>
            <a:r>
              <a:rPr lang="fr-FR" dirty="0" err="1"/>
              <a:t>Murgadella</a:t>
            </a:r>
            <a:r>
              <a:rPr lang="fr-FR" dirty="0"/>
              <a:t> : stage à l'association Terre et cité sur le Plan alimentaire territorial du plateau de Saclay</a:t>
            </a:r>
          </a:p>
          <a:p>
            <a:r>
              <a:rPr lang="fr-FR" dirty="0"/>
              <a:t>Sébastien </a:t>
            </a:r>
            <a:r>
              <a:rPr lang="fr-FR" dirty="0" err="1"/>
              <a:t>Paloc</a:t>
            </a:r>
            <a:r>
              <a:rPr lang="fr-FR" dirty="0"/>
              <a:t>, stage au Shift Projet sur la modélisation des approvisionnement en cuivre dans la transition écologique</a:t>
            </a:r>
          </a:p>
          <a:p>
            <a:r>
              <a:rPr lang="fr-FR" dirty="0" err="1"/>
              <a:t>Emanuèle</a:t>
            </a:r>
            <a:r>
              <a:rPr lang="fr-FR" dirty="0"/>
              <a:t> </a:t>
            </a:r>
            <a:r>
              <a:rPr lang="fr-FR" dirty="0" err="1"/>
              <a:t>Rielbage</a:t>
            </a:r>
            <a:r>
              <a:rPr lang="fr-FR" dirty="0"/>
              <a:t> à l'INRAE sur un projet pilote de protection de la biodiversité dans les exploitations agricoles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35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47B7EAF-0739-4CEA-AB72-F1AA0DAAD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C4B35C-2F4C-4A7B-90A9-10DD29DEB2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975" y="2008188"/>
            <a:ext cx="12136211" cy="6386513"/>
          </a:xfrm>
        </p:spPr>
        <p:txBody>
          <a:bodyPr/>
          <a:lstStyle/>
          <a:p>
            <a:r>
              <a:rPr lang="fr-FR" dirty="0"/>
              <a:t> Pour les projets</a:t>
            </a:r>
          </a:p>
          <a:p>
            <a:r>
              <a:rPr lang="fr-FR" dirty="0"/>
              <a:t> Candice Roche : Enjeux scientifiques et géopolitiques de la </a:t>
            </a:r>
            <a:r>
              <a:rPr lang="fr-FR" dirty="0" err="1"/>
              <a:t>géoingénierie</a:t>
            </a:r>
            <a:endParaRPr lang="fr-FR" dirty="0"/>
          </a:p>
          <a:p>
            <a:r>
              <a:rPr lang="fr-FR" dirty="0"/>
              <a:t>Bastien </a:t>
            </a:r>
            <a:r>
              <a:rPr lang="fr-FR" dirty="0" err="1"/>
              <a:t>Berrocal</a:t>
            </a:r>
            <a:r>
              <a:rPr lang="fr-FR" dirty="0"/>
              <a:t> : La protection des lichens</a:t>
            </a:r>
          </a:p>
          <a:p>
            <a:r>
              <a:rPr lang="fr-FR" dirty="0"/>
              <a:t>Victor Acker : Analyse économique de la performance énergétique des bâtiments</a:t>
            </a:r>
          </a:p>
          <a:p>
            <a:r>
              <a:rPr lang="fr-FR" dirty="0"/>
              <a:t>Sandrine </a:t>
            </a:r>
            <a:r>
              <a:rPr lang="fr-FR" dirty="0" err="1"/>
              <a:t>Murgadella</a:t>
            </a:r>
            <a:r>
              <a:rPr lang="fr-FR" dirty="0"/>
              <a:t> : Les politiques de lutte contre le gaspillage alimentaire</a:t>
            </a:r>
          </a:p>
          <a:p>
            <a:r>
              <a:rPr lang="fr-FR" dirty="0"/>
              <a:t>Sébastien </a:t>
            </a:r>
            <a:r>
              <a:rPr lang="fr-FR" dirty="0" err="1"/>
              <a:t>Paloc</a:t>
            </a:r>
            <a:r>
              <a:rPr lang="fr-FR" dirty="0"/>
              <a:t> : Les métaux rares et le nouvel extractivisme</a:t>
            </a:r>
          </a:p>
          <a:p>
            <a:r>
              <a:rPr lang="fr-FR" dirty="0" err="1"/>
              <a:t>Emanuèle</a:t>
            </a:r>
            <a:r>
              <a:rPr lang="fr-FR" dirty="0"/>
              <a:t> </a:t>
            </a:r>
            <a:r>
              <a:rPr lang="fr-FR" dirty="0" err="1"/>
              <a:t>Rielbage</a:t>
            </a:r>
            <a:r>
              <a:rPr lang="fr-FR" dirty="0"/>
              <a:t> : Les jardins créoles comme protecteur de la biodiversité</a:t>
            </a:r>
          </a:p>
          <a:p>
            <a:r>
              <a:rPr lang="fr-FR" dirty="0"/>
              <a:t>Elliot </a:t>
            </a:r>
            <a:r>
              <a:rPr lang="fr-FR" dirty="0" err="1"/>
              <a:t>Passetems-Marinoni</a:t>
            </a:r>
            <a:r>
              <a:rPr lang="fr-FR" dirty="0"/>
              <a:t> : Exploitation et protection du thon rouge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56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4B88FF-69DD-456A-981E-1DB6318FBC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35A6BA-4A06-4269-AB35-6E292A42D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BD8ECE-9163-4B5D-B83C-C78828034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08188"/>
            <a:ext cx="14859000" cy="29240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7408C7-0B92-4D02-BAED-BED5679CE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563" y="5108572"/>
            <a:ext cx="9993120" cy="19528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EDFE1E-6B37-4CCC-8707-EBAE0D888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502" y="7510270"/>
            <a:ext cx="4477375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92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F4268CE-6CCA-424A-A23C-9FFD09AC04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6C8A63-4D22-414D-AE36-596FBE9941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E39A4C-DBFE-40F0-AF17-2DF2F728D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941" y="473189"/>
            <a:ext cx="8907118" cy="44678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ADDD26F-8738-42AB-8335-A56C9622C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786" y="4915019"/>
            <a:ext cx="5039428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418BE4-11E0-4A78-8D24-08870AA35C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L’année </a:t>
            </a:r>
            <a:r>
              <a:rPr lang="fr-FR" dirty="0" err="1"/>
              <a:t>Aréco</a:t>
            </a:r>
            <a:r>
              <a:rPr lang="fr-FR" dirty="0"/>
              <a:t> au sein du cursus à </a:t>
            </a:r>
            <a:r>
              <a:rPr lang="fr-FR"/>
              <a:t>l’ENS Paris-Saclay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33D2BF-3D09-40DF-B0A9-B6155986E8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4FF8E4-4841-413D-87AE-0942EF6D4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95" y="1981367"/>
            <a:ext cx="10236253" cy="51345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813D9B0-2231-47F3-A9C4-3F4DB7D30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49"/>
          <a:stretch/>
        </p:blipFill>
        <p:spPr>
          <a:xfrm>
            <a:off x="9070984" y="5447398"/>
            <a:ext cx="5550838" cy="3889266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05052E6A-9FF4-4675-A62D-7CED2A1D616E}"/>
              </a:ext>
            </a:extLst>
          </p:cNvPr>
          <p:cNvSpPr/>
          <p:nvPr/>
        </p:nvSpPr>
        <p:spPr>
          <a:xfrm rot="957868">
            <a:off x="6655762" y="7157217"/>
            <a:ext cx="1796143" cy="179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AFE574EA-B52E-48DC-A69C-5A9CFC5E4467}"/>
              </a:ext>
            </a:extLst>
          </p:cNvPr>
          <p:cNvSpPr/>
          <p:nvPr/>
        </p:nvSpPr>
        <p:spPr>
          <a:xfrm>
            <a:off x="8618983" y="5436826"/>
            <a:ext cx="1053435" cy="40827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010B8-A461-40F2-B1FD-95F62DB39FE3}"/>
              </a:ext>
            </a:extLst>
          </p:cNvPr>
          <p:cNvSpPr/>
          <p:nvPr/>
        </p:nvSpPr>
        <p:spPr>
          <a:xfrm>
            <a:off x="9178358" y="7874962"/>
            <a:ext cx="5550838" cy="6667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C71C8F-A7A2-4B30-A6DE-44FAE2CD86C5}"/>
              </a:ext>
            </a:extLst>
          </p:cNvPr>
          <p:cNvSpPr/>
          <p:nvPr/>
        </p:nvSpPr>
        <p:spPr>
          <a:xfrm>
            <a:off x="2890593" y="6586956"/>
            <a:ext cx="3323806" cy="37570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86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FDED385-2831-46B0-B099-9516053FE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2160D3-DBA0-4B01-8E27-E02540F1B7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AB9357-218C-4D74-AE02-2014FAD6DE13}"/>
              </a:ext>
            </a:extLst>
          </p:cNvPr>
          <p:cNvSpPr/>
          <p:nvPr/>
        </p:nvSpPr>
        <p:spPr>
          <a:xfrm>
            <a:off x="1" y="1005730"/>
            <a:ext cx="14858999" cy="868325"/>
          </a:xfrm>
          <a:prstGeom prst="rect">
            <a:avLst/>
          </a:prstGeom>
          <a:solidFill>
            <a:srgbClr val="00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Année de Recherche Thématique</a:t>
            </a:r>
          </a:p>
          <a:p>
            <a:pPr algn="ctr"/>
            <a:r>
              <a:rPr lang="fr-FR" sz="2400" b="1" dirty="0"/>
              <a:t>En Sciences pour les Transitions Ecologiques</a:t>
            </a:r>
          </a:p>
        </p:txBody>
      </p:sp>
      <p:sp>
        <p:nvSpPr>
          <p:cNvPr id="5" name="Rectangle à coins arrondis 77">
            <a:extLst>
              <a:ext uri="{FF2B5EF4-FFF2-40B4-BE49-F238E27FC236}">
                <a16:creationId xmlns:a16="http://schemas.microsoft.com/office/drawing/2014/main" id="{D500543D-068F-42FC-BF2A-1D6A574C0070}"/>
              </a:ext>
            </a:extLst>
          </p:cNvPr>
          <p:cNvSpPr/>
          <p:nvPr/>
        </p:nvSpPr>
        <p:spPr>
          <a:xfrm>
            <a:off x="1003963" y="1976062"/>
            <a:ext cx="13393172" cy="9253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78533" fontAlgn="base">
              <a:lnSpc>
                <a:spcPct val="150000"/>
              </a:lnSpc>
              <a:spcBef>
                <a:spcPts val="117"/>
              </a:spcBef>
              <a:spcAft>
                <a:spcPts val="117"/>
              </a:spcAft>
            </a:pPr>
            <a:r>
              <a:rPr lang="fr-FR" altLang="fr-FR" sz="2400" b="1" dirty="0">
                <a:solidFill>
                  <a:srgbClr val="7030A0"/>
                </a:solidFill>
              </a:rPr>
              <a:t>… en Sciences fondamentales, Sciences pour l’ingénieur ou Sciences humaines et sociales</a:t>
            </a:r>
            <a:endParaRPr lang="fr-FR" altLang="fr-FR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18">
            <a:extLst>
              <a:ext uri="{FF2B5EF4-FFF2-40B4-BE49-F238E27FC236}">
                <a16:creationId xmlns:a16="http://schemas.microsoft.com/office/drawing/2014/main" id="{668FFAE8-6F8A-4C8B-8897-DF992D7F845F}"/>
              </a:ext>
            </a:extLst>
          </p:cNvPr>
          <p:cNvSpPr/>
          <p:nvPr/>
        </p:nvSpPr>
        <p:spPr>
          <a:xfrm>
            <a:off x="889856" y="2328489"/>
            <a:ext cx="9495664" cy="6812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78533" fontAlgn="base">
              <a:lnSpc>
                <a:spcPct val="150000"/>
              </a:lnSpc>
              <a:spcBef>
                <a:spcPts val="117"/>
              </a:spcBef>
              <a:spcAft>
                <a:spcPts val="117"/>
              </a:spcAft>
            </a:pPr>
            <a:endParaRPr lang="fr-FR" altLang="fr-FR" sz="1600" b="1" dirty="0">
              <a:solidFill>
                <a:srgbClr val="7030A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0E5D39-2806-4127-8103-81960CD91F2F}"/>
              </a:ext>
            </a:extLst>
          </p:cNvPr>
          <p:cNvSpPr/>
          <p:nvPr/>
        </p:nvSpPr>
        <p:spPr>
          <a:xfrm>
            <a:off x="1" y="3241092"/>
            <a:ext cx="14858998" cy="490343"/>
          </a:xfrm>
          <a:prstGeom prst="rect">
            <a:avLst/>
          </a:prstGeom>
          <a:solidFill>
            <a:srgbClr val="00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    Objectifs et compétences visées</a:t>
            </a:r>
          </a:p>
        </p:txBody>
      </p:sp>
      <p:sp>
        <p:nvSpPr>
          <p:cNvPr id="8" name="Rectangle à coins arrondis 65">
            <a:extLst>
              <a:ext uri="{FF2B5EF4-FFF2-40B4-BE49-F238E27FC236}">
                <a16:creationId xmlns:a16="http://schemas.microsoft.com/office/drawing/2014/main" id="{5FE43D14-4B63-4576-A2F0-7CD085DB3CC2}"/>
              </a:ext>
            </a:extLst>
          </p:cNvPr>
          <p:cNvSpPr/>
          <p:nvPr/>
        </p:nvSpPr>
        <p:spPr>
          <a:xfrm>
            <a:off x="1024345" y="3742745"/>
            <a:ext cx="12160592" cy="11884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78533" fontAlgn="base">
              <a:lnSpc>
                <a:spcPct val="150000"/>
              </a:lnSpc>
              <a:spcBef>
                <a:spcPts val="117"/>
              </a:spcBef>
              <a:spcAft>
                <a:spcPts val="117"/>
              </a:spcAft>
            </a:pPr>
            <a:r>
              <a:rPr lang="fr-FR" altLang="fr-FR" sz="2400" b="1" dirty="0">
                <a:solidFill>
                  <a:srgbClr val="7030A0"/>
                </a:solidFill>
              </a:rPr>
              <a:t>Rapprocher les différentes compétences disciplinaires pour répondre aux enjeux socio-écologiques de notre époque.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020BA-73A7-4E59-9469-CD1FB62003C6}"/>
              </a:ext>
            </a:extLst>
          </p:cNvPr>
          <p:cNvSpPr/>
          <p:nvPr/>
        </p:nvSpPr>
        <p:spPr>
          <a:xfrm>
            <a:off x="889856" y="5062945"/>
            <a:ext cx="13376650" cy="385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375" indent="-167375" algn="just">
              <a:lnSpc>
                <a:spcPct val="150000"/>
              </a:lnSpc>
              <a:spcBef>
                <a:spcPts val="234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ea typeface="MS PGothic" panose="020B0600070205080204" pitchFamily="34" charset="-128"/>
                <a:cs typeface="Calibri" panose="020F0502020204030204" pitchFamily="34" charset="0"/>
              </a:rPr>
              <a:t> Maîtriser les </a:t>
            </a:r>
            <a:r>
              <a:rPr lang="fr-FR" sz="2000" b="1" dirty="0">
                <a:solidFill>
                  <a:srgbClr val="00778A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données scientifiques </a:t>
            </a:r>
            <a:r>
              <a:rPr lang="fr-FR" sz="2000" dirty="0">
                <a:ea typeface="MS PGothic" panose="020B0600070205080204" pitchFamily="34" charset="-128"/>
                <a:cs typeface="Calibri" panose="020F0502020204030204" pitchFamily="34" charset="0"/>
              </a:rPr>
              <a:t>fondamentales des sciences écologiques contemporaines</a:t>
            </a:r>
          </a:p>
          <a:p>
            <a:pPr marL="167375" indent="-167375" algn="just">
              <a:lnSpc>
                <a:spcPct val="150000"/>
              </a:lnSpc>
              <a:spcBef>
                <a:spcPts val="234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ea typeface="MS PGothic" panose="020B0600070205080204" pitchFamily="34" charset="-128"/>
                <a:cs typeface="Calibri" panose="020F0502020204030204" pitchFamily="34" charset="0"/>
              </a:rPr>
              <a:t> Maîtriser les </a:t>
            </a:r>
            <a:r>
              <a:rPr lang="fr-FR" sz="2000" b="1" dirty="0">
                <a:solidFill>
                  <a:srgbClr val="00778A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cadres d’action des politiques publiques</a:t>
            </a:r>
            <a:r>
              <a:rPr lang="fr-FR" sz="2000" dirty="0">
                <a:solidFill>
                  <a:srgbClr val="00778A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fr-FR" sz="2000" dirty="0">
                <a:ea typeface="MS PGothic" panose="020B0600070205080204" pitchFamily="34" charset="-128"/>
                <a:cs typeface="Calibri" panose="020F0502020204030204" pitchFamily="34" charset="0"/>
              </a:rPr>
              <a:t>environnementales à différentes échelles</a:t>
            </a:r>
          </a:p>
          <a:p>
            <a:pPr marL="167375" indent="-167375" algn="just">
              <a:lnSpc>
                <a:spcPct val="150000"/>
              </a:lnSpc>
              <a:spcBef>
                <a:spcPts val="234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ea typeface="MS PGothic" panose="020B0600070205080204" pitchFamily="34" charset="-128"/>
                <a:cs typeface="Calibri" panose="020F0502020204030204" pitchFamily="34" charset="0"/>
              </a:rPr>
              <a:t> Développer une </a:t>
            </a:r>
            <a:r>
              <a:rPr lang="fr-FR" sz="2000" b="1" dirty="0">
                <a:solidFill>
                  <a:srgbClr val="00778A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pensée autonome et réflexive </a:t>
            </a:r>
            <a:r>
              <a:rPr lang="fr-FR" sz="2000" dirty="0">
                <a:ea typeface="MS PGothic" panose="020B0600070205080204" pitchFamily="34" charset="-128"/>
                <a:cs typeface="Calibri" panose="020F0502020204030204" pitchFamily="34" charset="0"/>
              </a:rPr>
              <a:t>sur les enjeux des transitions écologiques</a:t>
            </a:r>
          </a:p>
          <a:p>
            <a:pPr marL="167375" indent="-167375" algn="just">
              <a:lnSpc>
                <a:spcPct val="150000"/>
              </a:lnSpc>
              <a:spcBef>
                <a:spcPts val="234"/>
              </a:spcBef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778A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Approfondir ses savoirs et savoir-faire disciplinaires </a:t>
            </a:r>
            <a:r>
              <a:rPr lang="fr-FR" sz="2000" dirty="0">
                <a:ea typeface="MS PGothic" panose="020B0600070205080204" pitchFamily="34" charset="-128"/>
                <a:cs typeface="Calibri" panose="020F0502020204030204" pitchFamily="34" charset="0"/>
              </a:rPr>
              <a:t>dans le domaine des sciences pour les transitions écologiques</a:t>
            </a:r>
          </a:p>
          <a:p>
            <a:pPr marL="167375" indent="-167375" algn="just">
              <a:lnSpc>
                <a:spcPct val="150000"/>
              </a:lnSpc>
              <a:spcBef>
                <a:spcPts val="234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ea typeface="MS PGothic" panose="020B0600070205080204" pitchFamily="34" charset="-128"/>
                <a:cs typeface="Calibri" panose="020F0502020204030204" pitchFamily="34" charset="0"/>
              </a:rPr>
              <a:t> Savoir mener un </a:t>
            </a:r>
            <a:r>
              <a:rPr lang="fr-FR" sz="2000" b="1" dirty="0">
                <a:solidFill>
                  <a:srgbClr val="00778A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travail interdisciplinaire </a:t>
            </a:r>
            <a:r>
              <a:rPr lang="fr-FR" sz="2000" dirty="0">
                <a:ea typeface="MS PGothic" panose="020B0600070205080204" pitchFamily="34" charset="-128"/>
                <a:cs typeface="Calibri" panose="020F0502020204030204" pitchFamily="34" charset="0"/>
              </a:rPr>
              <a:t>pour comprendre les problèmes écologiques contemporains</a:t>
            </a:r>
          </a:p>
          <a:p>
            <a:pPr marL="167375" indent="-167375" algn="just">
              <a:lnSpc>
                <a:spcPct val="150000"/>
              </a:lnSpc>
              <a:spcBef>
                <a:spcPts val="234"/>
              </a:spcBef>
              <a:buFont typeface="Wingdings" panose="05000000000000000000" pitchFamily="2" charset="2"/>
              <a:buChar char="§"/>
            </a:pPr>
            <a:r>
              <a:rPr lang="fr-FR" sz="2000" dirty="0">
                <a:ea typeface="MS PGothic" panose="020B0600070205080204" pitchFamily="34" charset="-128"/>
                <a:cs typeface="Calibri" panose="020F0502020204030204" pitchFamily="34" charset="0"/>
              </a:rPr>
              <a:t> Conduire un </a:t>
            </a:r>
            <a:r>
              <a:rPr lang="fr-FR" sz="2000" b="1" dirty="0">
                <a:solidFill>
                  <a:srgbClr val="00778A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travail collaboratif </a:t>
            </a:r>
            <a:r>
              <a:rPr lang="fr-FR" sz="2000" dirty="0">
                <a:ea typeface="MS PGothic" panose="020B0600070205080204" pitchFamily="34" charset="-128"/>
                <a:cs typeface="Calibri" panose="020F0502020204030204" pitchFamily="34" charset="0"/>
              </a:rPr>
              <a:t>visant à inscrire les apports des sciences expérimentales et sociales dans la </a:t>
            </a:r>
            <a:r>
              <a:rPr lang="fr-FR" sz="2000" b="1" dirty="0">
                <a:solidFill>
                  <a:srgbClr val="00778A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conception de politiques publiques </a:t>
            </a:r>
            <a:r>
              <a:rPr lang="fr-FR" sz="2000" dirty="0">
                <a:ea typeface="MS PGothic" panose="020B0600070205080204" pitchFamily="34" charset="-128"/>
                <a:cs typeface="Calibri" panose="020F0502020204030204" pitchFamily="34" charset="0"/>
              </a:rPr>
              <a:t>nouvelles.</a:t>
            </a:r>
          </a:p>
        </p:txBody>
      </p:sp>
    </p:spTree>
    <p:extLst>
      <p:ext uri="{BB962C8B-B14F-4D97-AF65-F5344CB8AC3E}">
        <p14:creationId xmlns:p14="http://schemas.microsoft.com/office/powerpoint/2010/main" val="389299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60D9614-2BDA-400D-B892-06BE2189A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585E96-70FC-471A-AF7F-5891BED77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EA93C-4645-4A12-8A32-547DEBB5DBE4}"/>
              </a:ext>
            </a:extLst>
          </p:cNvPr>
          <p:cNvSpPr/>
          <p:nvPr/>
        </p:nvSpPr>
        <p:spPr>
          <a:xfrm>
            <a:off x="0" y="2038528"/>
            <a:ext cx="14858999" cy="37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2000" hangingPunct="1"/>
            <a:r>
              <a:rPr lang="fr-FR" sz="2000" b="1" kern="1200" dirty="0">
                <a:solidFill>
                  <a:prstClr val="white"/>
                </a:solidFill>
                <a:latin typeface="Calibri"/>
              </a:rPr>
              <a:t>    Semestre 1 (septembre –février) – Socle de connaissances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3E84DD-7175-46EB-BD20-F88720151BC2}"/>
              </a:ext>
            </a:extLst>
          </p:cNvPr>
          <p:cNvSpPr/>
          <p:nvPr/>
        </p:nvSpPr>
        <p:spPr>
          <a:xfrm>
            <a:off x="1" y="1005730"/>
            <a:ext cx="14858999" cy="868325"/>
          </a:xfrm>
          <a:prstGeom prst="rect">
            <a:avLst/>
          </a:prstGeom>
          <a:solidFill>
            <a:srgbClr val="00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Année de Recherche Thématique</a:t>
            </a:r>
          </a:p>
          <a:p>
            <a:pPr algn="ctr"/>
            <a:r>
              <a:rPr lang="fr-FR" sz="2400" b="1" dirty="0"/>
              <a:t>En Sciences pour les Transitions Ecologiques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0241C05-2BC0-4244-8616-617C711EC5B3}"/>
              </a:ext>
            </a:extLst>
          </p:cNvPr>
          <p:cNvGrpSpPr/>
          <p:nvPr/>
        </p:nvGrpSpPr>
        <p:grpSpPr>
          <a:xfrm>
            <a:off x="382848" y="2612653"/>
            <a:ext cx="13123059" cy="2412538"/>
            <a:chOff x="488569" y="7160522"/>
            <a:chExt cx="12718485" cy="2412538"/>
          </a:xfrm>
        </p:grpSpPr>
        <p:sp>
          <p:nvSpPr>
            <p:cNvPr id="7" name="Rectangle à coins arrondis 12">
              <a:extLst>
                <a:ext uri="{FF2B5EF4-FFF2-40B4-BE49-F238E27FC236}">
                  <a16:creationId xmlns:a16="http://schemas.microsoft.com/office/drawing/2014/main" id="{3219BAB5-D69D-446B-976C-711ED2787FE2}"/>
                </a:ext>
              </a:extLst>
            </p:cNvPr>
            <p:cNvSpPr/>
            <p:nvPr/>
          </p:nvSpPr>
          <p:spPr>
            <a:xfrm>
              <a:off x="700944" y="7640664"/>
              <a:ext cx="3811419" cy="1805298"/>
            </a:xfrm>
            <a:prstGeom prst="roundRect">
              <a:avLst/>
            </a:prstGeom>
            <a:solidFill>
              <a:srgbClr val="00778A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à coins arrondis 68">
              <a:extLst>
                <a:ext uri="{FF2B5EF4-FFF2-40B4-BE49-F238E27FC236}">
                  <a16:creationId xmlns:a16="http://schemas.microsoft.com/office/drawing/2014/main" id="{C79BC055-ED1B-4965-B5DF-414C4AED2298}"/>
                </a:ext>
              </a:extLst>
            </p:cNvPr>
            <p:cNvSpPr/>
            <p:nvPr/>
          </p:nvSpPr>
          <p:spPr>
            <a:xfrm>
              <a:off x="8834483" y="7644631"/>
              <a:ext cx="4195581" cy="1770807"/>
            </a:xfrm>
            <a:prstGeom prst="roundRect">
              <a:avLst/>
            </a:prstGeom>
            <a:solidFill>
              <a:srgbClr val="00778A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E06F29-994F-4A70-8DC5-FE53727A957B}"/>
                </a:ext>
              </a:extLst>
            </p:cNvPr>
            <p:cNvSpPr/>
            <p:nvPr/>
          </p:nvSpPr>
          <p:spPr>
            <a:xfrm>
              <a:off x="8775939" y="7677156"/>
              <a:ext cx="4431114" cy="1746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61406" fontAlgn="base" hangingPunct="1">
                <a:spcBef>
                  <a:spcPts val="303"/>
                </a:spcBef>
                <a:spcAft>
                  <a:spcPts val="908"/>
                </a:spcAft>
              </a:pPr>
              <a:r>
                <a:rPr lang="fr-FR" altLang="fr-FR" sz="2000" b="1" kern="1200" dirty="0">
                  <a:solidFill>
                    <a:srgbClr val="7030A0"/>
                  </a:solidFill>
                  <a:latin typeface="Calibri"/>
                  <a:ea typeface="+mn-ea"/>
                  <a:cs typeface="+mn-cs"/>
                </a:rPr>
                <a:t>Apprendre, concevoir, transmettre </a:t>
              </a:r>
            </a:p>
            <a:p>
              <a:pPr marL="230703" defTabSz="461406" fontAlgn="base" hangingPunct="1"/>
              <a:r>
                <a:rPr lang="fr-FR" altLang="fr-FR" sz="20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ea typeface="+mn-ea"/>
                  <a:cs typeface="+mn-cs"/>
                </a:rPr>
                <a:t>- Suivi et validation de MOOC ou SPOC</a:t>
              </a:r>
            </a:p>
            <a:p>
              <a:pPr marL="230703" defTabSz="461406" fontAlgn="base" hangingPunct="1"/>
              <a:r>
                <a:rPr lang="fr-FR" altLang="fr-FR" sz="20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ea typeface="+mn-ea"/>
                  <a:cs typeface="+mn-cs"/>
                </a:rPr>
                <a:t>- Mise en place d’actions de sensibilisation et/ou de formation</a:t>
              </a:r>
            </a:p>
            <a:p>
              <a:pPr marL="230703" defTabSz="461406" fontAlgn="base" hangingPunct="1"/>
              <a:r>
                <a:rPr lang="fr-FR" altLang="fr-FR" sz="20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ea typeface="+mn-ea"/>
                  <a:cs typeface="+mn-cs"/>
                </a:rPr>
                <a:t>- Cycle de conférences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57710F-0AC5-41AC-8E2C-3E7BB5E9FF8A}"/>
                </a:ext>
              </a:extLst>
            </p:cNvPr>
            <p:cNvSpPr/>
            <p:nvPr/>
          </p:nvSpPr>
          <p:spPr>
            <a:xfrm>
              <a:off x="528314" y="7680282"/>
              <a:ext cx="4003500" cy="16696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61406" fontAlgn="base" hangingPunct="1">
                <a:spcBef>
                  <a:spcPts val="303"/>
                </a:spcBef>
                <a:spcAft>
                  <a:spcPts val="303"/>
                </a:spcAft>
              </a:pPr>
              <a:r>
                <a:rPr lang="fr-FR" altLang="fr-FR" sz="2000" b="1" kern="1200" dirty="0">
                  <a:solidFill>
                    <a:srgbClr val="7030A0"/>
                  </a:solidFill>
                  <a:latin typeface="Calibri"/>
                  <a:ea typeface="+mn-ea"/>
                  <a:cs typeface="+mn-cs"/>
                </a:rPr>
                <a:t>Contraintes physiques</a:t>
              </a:r>
            </a:p>
            <a:p>
              <a:pPr marL="230703" indent="38450" defTabSz="461406" fontAlgn="base" hangingPunct="1"/>
              <a:r>
                <a:rPr lang="fr-FR" altLang="fr-FR" sz="20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ea typeface="+mn-ea"/>
                  <a:cs typeface="+mn-cs"/>
                </a:rPr>
                <a:t>- Climat</a:t>
              </a:r>
            </a:p>
            <a:p>
              <a:pPr marL="230703" indent="38450" defTabSz="461406" fontAlgn="base" hangingPunct="1"/>
              <a:r>
                <a:rPr lang="fr-FR" altLang="fr-FR" sz="20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ea typeface="+mn-ea"/>
                  <a:cs typeface="+mn-cs"/>
                </a:rPr>
                <a:t>- Ecosystèmes</a:t>
              </a:r>
            </a:p>
            <a:p>
              <a:pPr marL="230703" indent="38450" defTabSz="461406" fontAlgn="base" hangingPunct="1"/>
              <a:r>
                <a:rPr lang="fr-FR" altLang="fr-FR" sz="20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ea typeface="+mn-ea"/>
                  <a:cs typeface="+mn-cs"/>
                </a:rPr>
                <a:t>- Energies</a:t>
              </a:r>
            </a:p>
            <a:p>
              <a:pPr marL="230703" indent="38450" defTabSz="461406" fontAlgn="base" hangingPunct="1"/>
              <a:r>
                <a:rPr lang="fr-FR" altLang="fr-FR" sz="20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ea typeface="+mn-ea"/>
                  <a:cs typeface="+mn-cs"/>
                </a:rPr>
                <a:t>- Ressources</a:t>
              </a:r>
            </a:p>
          </p:txBody>
        </p:sp>
        <p:sp>
          <p:nvSpPr>
            <p:cNvPr id="11" name="Rectangle à coins arrondis 67">
              <a:extLst>
                <a:ext uri="{FF2B5EF4-FFF2-40B4-BE49-F238E27FC236}">
                  <a16:creationId xmlns:a16="http://schemas.microsoft.com/office/drawing/2014/main" id="{EB34960F-7910-4DE1-8758-8C5D8CF56E57}"/>
                </a:ext>
              </a:extLst>
            </p:cNvPr>
            <p:cNvSpPr/>
            <p:nvPr/>
          </p:nvSpPr>
          <p:spPr>
            <a:xfrm>
              <a:off x="4688009" y="7687426"/>
              <a:ext cx="3917862" cy="1753256"/>
            </a:xfrm>
            <a:prstGeom prst="roundRect">
              <a:avLst/>
            </a:prstGeom>
            <a:solidFill>
              <a:srgbClr val="00778A">
                <a:alpha val="1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E5F2E9-7542-4888-8434-B28DE58274CA}"/>
                </a:ext>
              </a:extLst>
            </p:cNvPr>
            <p:cNvSpPr/>
            <p:nvPr/>
          </p:nvSpPr>
          <p:spPr>
            <a:xfrm>
              <a:off x="4512363" y="7641810"/>
              <a:ext cx="4195581" cy="1746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61406" fontAlgn="base" hangingPunct="1">
                <a:spcBef>
                  <a:spcPts val="303"/>
                </a:spcBef>
                <a:spcAft>
                  <a:spcPts val="908"/>
                </a:spcAft>
              </a:pPr>
              <a:r>
                <a:rPr lang="fr-FR" altLang="fr-FR" sz="2000" b="1" kern="1200" dirty="0">
                  <a:solidFill>
                    <a:srgbClr val="7030A0"/>
                  </a:solidFill>
                  <a:latin typeface="Calibri"/>
                  <a:ea typeface="+mn-ea"/>
                  <a:cs typeface="+mn-cs"/>
                </a:rPr>
                <a:t>Gouverner l’environnement : institutions et instruments</a:t>
              </a:r>
            </a:p>
            <a:p>
              <a:pPr marL="230703" defTabSz="461406" fontAlgn="base" hangingPunct="1"/>
              <a:r>
                <a:rPr lang="fr-FR" altLang="fr-FR" sz="20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ea typeface="+mn-ea"/>
                  <a:cs typeface="+mn-cs"/>
                </a:rPr>
                <a:t>- Conventions internationales</a:t>
              </a:r>
            </a:p>
            <a:p>
              <a:pPr marL="230703" defTabSz="461406" fontAlgn="base" hangingPunct="1"/>
              <a:r>
                <a:rPr lang="fr-FR" altLang="fr-FR" sz="20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ea typeface="+mn-ea"/>
                  <a:cs typeface="+mn-cs"/>
                </a:rPr>
                <a:t>- Politiques européennes</a:t>
              </a:r>
            </a:p>
            <a:p>
              <a:pPr marL="230703" defTabSz="461406" fontAlgn="base" hangingPunct="1"/>
              <a:r>
                <a:rPr lang="fr-FR" altLang="fr-FR" sz="2000" kern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ea typeface="+mn-ea"/>
                  <a:cs typeface="+mn-cs"/>
                </a:rPr>
                <a:t>- Instruments d’action publique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FF3E56-09B6-427C-8080-D8E990574310}"/>
                </a:ext>
              </a:extLst>
            </p:cNvPr>
            <p:cNvSpPr/>
            <p:nvPr/>
          </p:nvSpPr>
          <p:spPr>
            <a:xfrm>
              <a:off x="874725" y="7190947"/>
              <a:ext cx="1194617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61406" fontAlgn="base" hangingPunct="1">
                <a:spcBef>
                  <a:spcPts val="303"/>
                </a:spcBef>
                <a:spcAft>
                  <a:spcPts val="303"/>
                </a:spcAft>
              </a:pPr>
              <a:r>
                <a:rPr lang="fr-FR" altLang="fr-FR" sz="2400" b="1" kern="1200" cap="small" dirty="0">
                  <a:solidFill>
                    <a:srgbClr val="00778A"/>
                  </a:solidFill>
                  <a:latin typeface="+mn-lt"/>
                  <a:ea typeface="+mn-ea"/>
                  <a:cs typeface="+mn-cs"/>
                </a:rPr>
                <a:t>Socle commun </a:t>
              </a:r>
              <a:r>
                <a:rPr lang="fr-FR" altLang="fr-FR" sz="2000" kern="1200" cap="small" dirty="0">
                  <a:solidFill>
                    <a:srgbClr val="00778A"/>
                  </a:solidFill>
                  <a:latin typeface="Calibri"/>
                </a:rPr>
                <a:t> (90h – 9 ECTS)</a:t>
              </a:r>
              <a:endParaRPr lang="fr-FR" altLang="fr-FR" sz="2400" b="1" kern="1200" cap="small" dirty="0">
                <a:solidFill>
                  <a:srgbClr val="00778A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à coins arrondis 17">
              <a:extLst>
                <a:ext uri="{FF2B5EF4-FFF2-40B4-BE49-F238E27FC236}">
                  <a16:creationId xmlns:a16="http://schemas.microsoft.com/office/drawing/2014/main" id="{10ADE8F4-0468-47D0-B128-04A90801FDAA}"/>
                </a:ext>
              </a:extLst>
            </p:cNvPr>
            <p:cNvSpPr/>
            <p:nvPr/>
          </p:nvSpPr>
          <p:spPr>
            <a:xfrm>
              <a:off x="488569" y="7160522"/>
              <a:ext cx="12718485" cy="2412538"/>
            </a:xfrm>
            <a:prstGeom prst="roundRect">
              <a:avLst>
                <a:gd name="adj" fmla="val 6917"/>
              </a:avLst>
            </a:prstGeom>
            <a:noFill/>
            <a:ln w="19050" cap="flat" cmpd="sng" algn="ctr">
              <a:solidFill>
                <a:schemeClr val="accent1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1D1F0E7-D89E-41A3-A92E-091F14FAD2DE}"/>
              </a:ext>
            </a:extLst>
          </p:cNvPr>
          <p:cNvGrpSpPr/>
          <p:nvPr/>
        </p:nvGrpSpPr>
        <p:grpSpPr>
          <a:xfrm>
            <a:off x="13822027" y="2438437"/>
            <a:ext cx="717244" cy="7269443"/>
            <a:chOff x="14260414" y="3843485"/>
            <a:chExt cx="598868" cy="6185588"/>
          </a:xfrm>
        </p:grpSpPr>
        <p:sp>
          <p:nvSpPr>
            <p:cNvPr id="16" name="Rectangle à coins arrondis 43">
              <a:extLst>
                <a:ext uri="{FF2B5EF4-FFF2-40B4-BE49-F238E27FC236}">
                  <a16:creationId xmlns:a16="http://schemas.microsoft.com/office/drawing/2014/main" id="{F656854F-FDF4-40D0-B418-56784D08612F}"/>
                </a:ext>
              </a:extLst>
            </p:cNvPr>
            <p:cNvSpPr/>
            <p:nvPr/>
          </p:nvSpPr>
          <p:spPr>
            <a:xfrm flipH="1">
              <a:off x="14260414" y="3984940"/>
              <a:ext cx="598868" cy="5818817"/>
            </a:xfrm>
            <a:prstGeom prst="roundRect">
              <a:avLst>
                <a:gd name="adj" fmla="val 19523"/>
              </a:avLst>
            </a:prstGeom>
            <a:noFill/>
            <a:ln w="19050" cap="flat" cmpd="sng" algn="ctr">
              <a:solidFill>
                <a:schemeClr val="accent1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1A69EF-D4A4-44E0-9D5F-2E301B299A73}"/>
                </a:ext>
              </a:extLst>
            </p:cNvPr>
            <p:cNvSpPr/>
            <p:nvPr/>
          </p:nvSpPr>
          <p:spPr>
            <a:xfrm rot="5400000">
              <a:off x="11467054" y="6743544"/>
              <a:ext cx="6185588" cy="38547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461406" fontAlgn="base" hangingPunct="1">
                <a:spcBef>
                  <a:spcPts val="303"/>
                </a:spcBef>
                <a:spcAft>
                  <a:spcPts val="303"/>
                </a:spcAft>
              </a:pPr>
              <a:r>
                <a:rPr lang="fr-FR" altLang="fr-FR" sz="2400" b="1" kern="1200" cap="small" dirty="0">
                  <a:solidFill>
                    <a:srgbClr val="00778A"/>
                  </a:solidFill>
                  <a:latin typeface="Calibri"/>
                  <a:ea typeface="+mn-ea"/>
                  <a:cs typeface="+mn-cs"/>
                </a:rPr>
                <a:t>Projet </a:t>
              </a:r>
              <a:r>
                <a:rPr lang="fr-FR" altLang="fr-FR" sz="2400" b="1" kern="1200" cap="small" dirty="0" err="1">
                  <a:solidFill>
                    <a:srgbClr val="00778A"/>
                  </a:solidFill>
                  <a:latin typeface="Calibri"/>
                  <a:ea typeface="+mn-ea"/>
                  <a:cs typeface="+mn-cs"/>
                </a:rPr>
                <a:t>inter-disciplinaire</a:t>
              </a:r>
              <a:r>
                <a:rPr lang="fr-FR" altLang="fr-FR" sz="2000" kern="1200" cap="small" dirty="0">
                  <a:solidFill>
                    <a:srgbClr val="00778A"/>
                  </a:solidFill>
                  <a:latin typeface="Calibri"/>
                  <a:ea typeface="+mn-ea"/>
                  <a:cs typeface="+mn-cs"/>
                </a:rPr>
                <a:t> (80h – 12 ECTS)</a:t>
              </a:r>
              <a:endParaRPr lang="fr-FR" altLang="fr-FR" sz="2400" kern="1200" cap="small" dirty="0">
                <a:solidFill>
                  <a:srgbClr val="00778A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A4122E2-3F81-415A-BA61-8AF9A03BC6DE}"/>
              </a:ext>
            </a:extLst>
          </p:cNvPr>
          <p:cNvSpPr/>
          <p:nvPr/>
        </p:nvSpPr>
        <p:spPr>
          <a:xfrm>
            <a:off x="0" y="9560955"/>
            <a:ext cx="14858998" cy="378685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176431" hangingPunct="1"/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Semestre 2 (mars – </a:t>
            </a:r>
            <a:r>
              <a:rPr lang="fr-FR" sz="20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juin) – stage de recherche disciplinaire (30 ECTS)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DD0C0EAD-36C3-47B4-95C2-F4B4880D2F4F}"/>
              </a:ext>
            </a:extLst>
          </p:cNvPr>
          <p:cNvGrpSpPr/>
          <p:nvPr/>
        </p:nvGrpSpPr>
        <p:grpSpPr>
          <a:xfrm>
            <a:off x="357987" y="5171541"/>
            <a:ext cx="13172780" cy="4257763"/>
            <a:chOff x="389492" y="5398525"/>
            <a:chExt cx="13172780" cy="4257763"/>
          </a:xfrm>
        </p:grpSpPr>
        <p:sp>
          <p:nvSpPr>
            <p:cNvPr id="20" name="Rectangle à coins arrondis 86">
              <a:extLst>
                <a:ext uri="{FF2B5EF4-FFF2-40B4-BE49-F238E27FC236}">
                  <a16:creationId xmlns:a16="http://schemas.microsoft.com/office/drawing/2014/main" id="{60AC875F-B798-4312-8590-7BE03900E5F1}"/>
                </a:ext>
              </a:extLst>
            </p:cNvPr>
            <p:cNvSpPr/>
            <p:nvPr/>
          </p:nvSpPr>
          <p:spPr>
            <a:xfrm>
              <a:off x="626835" y="9021576"/>
              <a:ext cx="5040000" cy="450000"/>
            </a:xfrm>
            <a:prstGeom prst="roundRect">
              <a:avLst/>
            </a:prstGeom>
            <a:solidFill>
              <a:srgbClr val="EFEBF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764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Stockage/conversion</a:t>
              </a: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62AECF0F-80AE-4A3C-AA5A-36BA2BBD10DD}"/>
                </a:ext>
              </a:extLst>
            </p:cNvPr>
            <p:cNvGrpSpPr/>
            <p:nvPr/>
          </p:nvGrpSpPr>
          <p:grpSpPr>
            <a:xfrm>
              <a:off x="389492" y="5398525"/>
              <a:ext cx="13172780" cy="4257763"/>
              <a:chOff x="389492" y="5398525"/>
              <a:chExt cx="13172780" cy="4257763"/>
            </a:xfrm>
          </p:grpSpPr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A5742283-E501-4A3D-8237-206E4D6D12FB}"/>
                  </a:ext>
                </a:extLst>
              </p:cNvPr>
              <p:cNvGrpSpPr/>
              <p:nvPr/>
            </p:nvGrpSpPr>
            <p:grpSpPr>
              <a:xfrm>
                <a:off x="389492" y="5398525"/>
                <a:ext cx="13172780" cy="4257763"/>
                <a:chOff x="348545" y="5701269"/>
                <a:chExt cx="13172780" cy="4317548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FB93D3E-4A1D-4F08-892B-00523A592EC9}"/>
                    </a:ext>
                  </a:extLst>
                </p:cNvPr>
                <p:cNvSpPr/>
                <p:nvPr/>
              </p:nvSpPr>
              <p:spPr>
                <a:xfrm>
                  <a:off x="3872673" y="5704596"/>
                  <a:ext cx="6185588" cy="4681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461406" fontAlgn="base" hangingPunct="1">
                    <a:spcBef>
                      <a:spcPts val="303"/>
                    </a:spcBef>
                    <a:spcAft>
                      <a:spcPts val="303"/>
                    </a:spcAft>
                  </a:pPr>
                  <a:r>
                    <a:rPr lang="fr-FR" altLang="fr-FR" sz="2400" b="1" kern="1200" cap="small" dirty="0">
                      <a:solidFill>
                        <a:srgbClr val="00778A"/>
                      </a:solidFill>
                      <a:latin typeface="Calibri"/>
                      <a:ea typeface="+mn-ea"/>
                      <a:cs typeface="+mn-cs"/>
                    </a:rPr>
                    <a:t>Spécialisation disciplinaire</a:t>
                  </a:r>
                  <a:r>
                    <a:rPr lang="fr-FR" altLang="fr-FR" sz="2000" kern="1200" cap="small" dirty="0">
                      <a:solidFill>
                        <a:srgbClr val="00778A"/>
                      </a:solidFill>
                      <a:latin typeface="Calibri"/>
                      <a:ea typeface="+mn-ea"/>
                      <a:cs typeface="+mn-cs"/>
                    </a:rPr>
                    <a:t>  (90h – 9 ECTS)</a:t>
                  </a:r>
                  <a:endParaRPr lang="fr-FR" altLang="fr-FR" sz="2400" kern="1200" cap="small" dirty="0">
                    <a:solidFill>
                      <a:srgbClr val="00778A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à coins arrondis 14">
                  <a:extLst>
                    <a:ext uri="{FF2B5EF4-FFF2-40B4-BE49-F238E27FC236}">
                      <a16:creationId xmlns:a16="http://schemas.microsoft.com/office/drawing/2014/main" id="{B6132AD0-F8AC-40FC-8B27-D236F7CF2724}"/>
                    </a:ext>
                  </a:extLst>
                </p:cNvPr>
                <p:cNvSpPr/>
                <p:nvPr/>
              </p:nvSpPr>
              <p:spPr>
                <a:xfrm>
                  <a:off x="585891" y="6820414"/>
                  <a:ext cx="5040000" cy="456319"/>
                </a:xfrm>
                <a:prstGeom prst="roundRect">
                  <a:avLst/>
                </a:prstGeom>
                <a:solidFill>
                  <a:srgbClr val="EFEBF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17643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Le solaire du nano au bâtiment </a:t>
                  </a:r>
                </a:p>
              </p:txBody>
            </p:sp>
            <p:sp>
              <p:nvSpPr>
                <p:cNvPr id="26" name="Rectangle à coins arrondis 83">
                  <a:extLst>
                    <a:ext uri="{FF2B5EF4-FFF2-40B4-BE49-F238E27FC236}">
                      <a16:creationId xmlns:a16="http://schemas.microsoft.com/office/drawing/2014/main" id="{13E8CE38-432A-4185-AAC1-8E2EC9F89E13}"/>
                    </a:ext>
                  </a:extLst>
                </p:cNvPr>
                <p:cNvSpPr/>
                <p:nvPr/>
              </p:nvSpPr>
              <p:spPr>
                <a:xfrm>
                  <a:off x="585891" y="7394130"/>
                  <a:ext cx="5040000" cy="716232"/>
                </a:xfrm>
                <a:prstGeom prst="roundRect">
                  <a:avLst/>
                </a:prstGeom>
                <a:solidFill>
                  <a:srgbClr val="EFEBF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17643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Des matériaux constructifs à la performance thermique des bâtiments</a:t>
                  </a:r>
                </a:p>
              </p:txBody>
            </p:sp>
            <p:sp>
              <p:nvSpPr>
                <p:cNvPr id="27" name="Rectangle à coins arrondis 84">
                  <a:extLst>
                    <a:ext uri="{FF2B5EF4-FFF2-40B4-BE49-F238E27FC236}">
                      <a16:creationId xmlns:a16="http://schemas.microsoft.com/office/drawing/2014/main" id="{A32CD9AA-62E8-4326-8CB3-D5194052A919}"/>
                    </a:ext>
                  </a:extLst>
                </p:cNvPr>
                <p:cNvSpPr/>
                <p:nvPr/>
              </p:nvSpPr>
              <p:spPr>
                <a:xfrm>
                  <a:off x="585890" y="8227759"/>
                  <a:ext cx="5040000" cy="456319"/>
                </a:xfrm>
                <a:prstGeom prst="roundRect">
                  <a:avLst/>
                </a:prstGeom>
                <a:solidFill>
                  <a:srgbClr val="EFEBF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17643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Eco-matériaux </a:t>
                  </a:r>
                </a:p>
              </p:txBody>
            </p:sp>
            <p:sp>
              <p:nvSpPr>
                <p:cNvPr id="28" name="Rectangle à coins arrondis 86">
                  <a:extLst>
                    <a:ext uri="{FF2B5EF4-FFF2-40B4-BE49-F238E27FC236}">
                      <a16:creationId xmlns:a16="http://schemas.microsoft.com/office/drawing/2014/main" id="{1A4A2C52-310A-4ECF-B61E-0DB7F0669A70}"/>
                    </a:ext>
                  </a:extLst>
                </p:cNvPr>
                <p:cNvSpPr/>
                <p:nvPr/>
              </p:nvSpPr>
              <p:spPr>
                <a:xfrm>
                  <a:off x="585889" y="8801476"/>
                  <a:ext cx="5040000" cy="456319"/>
                </a:xfrm>
                <a:prstGeom prst="roundRect">
                  <a:avLst/>
                </a:prstGeom>
                <a:solidFill>
                  <a:srgbClr val="EFEBF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17643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Mobilité écologique </a:t>
                  </a:r>
                </a:p>
              </p:txBody>
            </p:sp>
            <p:sp>
              <p:nvSpPr>
                <p:cNvPr id="29" name="Rectangle à coins arrondis 87">
                  <a:extLst>
                    <a:ext uri="{FF2B5EF4-FFF2-40B4-BE49-F238E27FC236}">
                      <a16:creationId xmlns:a16="http://schemas.microsoft.com/office/drawing/2014/main" id="{00831699-1093-433C-A5F0-9750AEEF7C7B}"/>
                    </a:ext>
                  </a:extLst>
                </p:cNvPr>
                <p:cNvSpPr/>
                <p:nvPr/>
              </p:nvSpPr>
              <p:spPr>
                <a:xfrm>
                  <a:off x="8203572" y="6782733"/>
                  <a:ext cx="5040000" cy="456319"/>
                </a:xfrm>
                <a:prstGeom prst="roundRect">
                  <a:avLst/>
                </a:prstGeom>
                <a:solidFill>
                  <a:srgbClr val="EFEBF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lvl="0" algn="ctr" defTabSz="4176431" hangingPunct="1">
                    <a:defRPr/>
                  </a:pPr>
                  <a:r>
                    <a:rPr lang="fr-FR" sz="2000" b="1" kern="1200" dirty="0" err="1">
                      <a:solidFill>
                        <a:prstClr val="black"/>
                      </a:solidFill>
                      <a:latin typeface="Calibri"/>
                    </a:rPr>
                    <a:t>Sustainable</a:t>
                  </a:r>
                  <a:r>
                    <a:rPr lang="fr-FR" sz="2000" b="1" kern="1200" dirty="0">
                      <a:solidFill>
                        <a:prstClr val="black"/>
                      </a:solidFill>
                      <a:latin typeface="Calibri"/>
                    </a:rPr>
                    <a:t> </a:t>
                  </a:r>
                  <a:r>
                    <a:rPr lang="fr-FR" sz="2000" b="1" kern="1200" dirty="0" err="1">
                      <a:solidFill>
                        <a:prstClr val="black"/>
                      </a:solidFill>
                      <a:latin typeface="Calibri"/>
                    </a:rPr>
                    <a:t>development</a:t>
                  </a:r>
                  <a:r>
                    <a:rPr lang="fr-FR" sz="2000" b="1" kern="1200" dirty="0">
                      <a:solidFill>
                        <a:prstClr val="black"/>
                      </a:solidFill>
                      <a:latin typeface="Calibri"/>
                    </a:rPr>
                    <a:t> </a:t>
                  </a:r>
                  <a:r>
                    <a:rPr lang="fr-FR" sz="2000" b="1" kern="1200" dirty="0" err="1">
                      <a:solidFill>
                        <a:prstClr val="black"/>
                      </a:solidFill>
                      <a:latin typeface="Calibri"/>
                    </a:rPr>
                    <a:t>economics</a:t>
                  </a:r>
                  <a:endParaRPr lang="fr-FR" sz="2000" b="1" kern="1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Rectangle à coins arrondis 88">
                  <a:extLst>
                    <a:ext uri="{FF2B5EF4-FFF2-40B4-BE49-F238E27FC236}">
                      <a16:creationId xmlns:a16="http://schemas.microsoft.com/office/drawing/2014/main" id="{88B3B23E-A731-464F-9482-2E0A1DABE6A5}"/>
                    </a:ext>
                  </a:extLst>
                </p:cNvPr>
                <p:cNvSpPr/>
                <p:nvPr/>
              </p:nvSpPr>
              <p:spPr>
                <a:xfrm>
                  <a:off x="8203572" y="7318768"/>
                  <a:ext cx="5040000" cy="620593"/>
                </a:xfrm>
                <a:prstGeom prst="roundRect">
                  <a:avLst/>
                </a:prstGeom>
                <a:solidFill>
                  <a:srgbClr val="EFEBF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17643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Ressources humaines et transition environnementale</a:t>
                  </a:r>
                </a:p>
              </p:txBody>
            </p:sp>
            <p:sp>
              <p:nvSpPr>
                <p:cNvPr id="31" name="Rectangle à coins arrondis 89">
                  <a:extLst>
                    <a:ext uri="{FF2B5EF4-FFF2-40B4-BE49-F238E27FC236}">
                      <a16:creationId xmlns:a16="http://schemas.microsoft.com/office/drawing/2014/main" id="{DE2F4AFD-BCD7-4583-B2AF-F51EAEC5BF10}"/>
                    </a:ext>
                  </a:extLst>
                </p:cNvPr>
                <p:cNvSpPr/>
                <p:nvPr/>
              </p:nvSpPr>
              <p:spPr>
                <a:xfrm>
                  <a:off x="8203572" y="8019079"/>
                  <a:ext cx="5040000" cy="456319"/>
                </a:xfrm>
                <a:prstGeom prst="roundRect">
                  <a:avLst/>
                </a:prstGeom>
                <a:solidFill>
                  <a:srgbClr val="EFEBF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17643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Histoire écologique du capitalisme</a:t>
                  </a:r>
                </a:p>
              </p:txBody>
            </p:sp>
            <p:sp>
              <p:nvSpPr>
                <p:cNvPr id="32" name="Rectangle à coins arrondis 91">
                  <a:extLst>
                    <a:ext uri="{FF2B5EF4-FFF2-40B4-BE49-F238E27FC236}">
                      <a16:creationId xmlns:a16="http://schemas.microsoft.com/office/drawing/2014/main" id="{A5666C19-5FEB-4F68-9FAE-7492835A6880}"/>
                    </a:ext>
                  </a:extLst>
                </p:cNvPr>
                <p:cNvSpPr/>
                <p:nvPr/>
              </p:nvSpPr>
              <p:spPr>
                <a:xfrm>
                  <a:off x="8203572" y="8555114"/>
                  <a:ext cx="5040000" cy="657099"/>
                </a:xfrm>
                <a:prstGeom prst="roundRect">
                  <a:avLst/>
                </a:prstGeom>
                <a:solidFill>
                  <a:srgbClr val="EFEBF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17643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Introduction à la philosophie et la sociologie des sciences</a:t>
                  </a:r>
                </a:p>
              </p:txBody>
            </p:sp>
            <p:sp>
              <p:nvSpPr>
                <p:cNvPr id="33" name="Rectangle à coins arrondis 92">
                  <a:extLst>
                    <a:ext uri="{FF2B5EF4-FFF2-40B4-BE49-F238E27FC236}">
                      <a16:creationId xmlns:a16="http://schemas.microsoft.com/office/drawing/2014/main" id="{1DEDD94B-B6D7-4559-B795-167307B6620B}"/>
                    </a:ext>
                  </a:extLst>
                </p:cNvPr>
                <p:cNvSpPr/>
                <p:nvPr/>
              </p:nvSpPr>
              <p:spPr>
                <a:xfrm>
                  <a:off x="588170" y="6264950"/>
                  <a:ext cx="12624089" cy="438066"/>
                </a:xfrm>
                <a:prstGeom prst="roundRect">
                  <a:avLst/>
                </a:prstGeom>
                <a:solidFill>
                  <a:srgbClr val="8064A2">
                    <a:lumMod val="20000"/>
                    <a:lumOff val="80000"/>
                    <a:alpha val="6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17643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Ville résiliente (Enseignement par projets) </a:t>
                  </a:r>
                </a:p>
              </p:txBody>
            </p:sp>
            <p:sp>
              <p:nvSpPr>
                <p:cNvPr id="34" name="Rectangle à coins arrondis 94">
                  <a:extLst>
                    <a:ext uri="{FF2B5EF4-FFF2-40B4-BE49-F238E27FC236}">
                      <a16:creationId xmlns:a16="http://schemas.microsoft.com/office/drawing/2014/main" id="{79AD8B5C-18F9-4DF7-9FBA-6451BE3571FA}"/>
                    </a:ext>
                  </a:extLst>
                </p:cNvPr>
                <p:cNvSpPr/>
                <p:nvPr/>
              </p:nvSpPr>
              <p:spPr>
                <a:xfrm>
                  <a:off x="348545" y="5701269"/>
                  <a:ext cx="13172780" cy="4317548"/>
                </a:xfrm>
                <a:prstGeom prst="roundRect">
                  <a:avLst>
                    <a:gd name="adj" fmla="val 4902"/>
                  </a:avLst>
                </a:prstGeom>
                <a:noFill/>
                <a:ln w="19050" cap="flat" cmpd="sng" algn="ctr">
                  <a:solidFill>
                    <a:schemeClr val="accent1"/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17643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3EE3C37-904F-497C-9318-52B84E0B414C}"/>
                    </a:ext>
                  </a:extLst>
                </p:cNvPr>
                <p:cNvSpPr/>
                <p:nvPr/>
              </p:nvSpPr>
              <p:spPr>
                <a:xfrm>
                  <a:off x="6207273" y="7805109"/>
                  <a:ext cx="1500866" cy="911583"/>
                </a:xfrm>
                <a:prstGeom prst="rect">
                  <a:avLst/>
                </a:prstGeom>
                <a:solidFill>
                  <a:srgbClr val="8064A2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17643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+ 1 UE libre* </a:t>
                  </a:r>
                  <a:br>
                    <a: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</a:br>
                  <a:r>
                    <a: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(≥ 30 h)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D2F7D50-07BC-469C-A565-BCB39F0398C5}"/>
                    </a:ext>
                  </a:extLst>
                </p:cNvPr>
                <p:cNvSpPr/>
                <p:nvPr/>
              </p:nvSpPr>
              <p:spPr>
                <a:xfrm>
                  <a:off x="6207844" y="6818158"/>
                  <a:ext cx="1500865" cy="857208"/>
                </a:xfrm>
                <a:prstGeom prst="rect">
                  <a:avLst/>
                </a:prstGeom>
                <a:solidFill>
                  <a:srgbClr val="8064A2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17643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Choix de 2 UE de 30 h parmi 6**</a:t>
                  </a:r>
                </a:p>
              </p:txBody>
            </p:sp>
          </p:grpSp>
          <p:sp>
            <p:nvSpPr>
              <p:cNvPr id="23" name="Rectangle à coins arrondis 89">
                <a:extLst>
                  <a:ext uri="{FF2B5EF4-FFF2-40B4-BE49-F238E27FC236}">
                    <a16:creationId xmlns:a16="http://schemas.microsoft.com/office/drawing/2014/main" id="{D8527A6F-3D61-4AEE-AB62-A59C987238D1}"/>
                  </a:ext>
                </a:extLst>
              </p:cNvPr>
              <p:cNvSpPr/>
              <p:nvPr/>
            </p:nvSpPr>
            <p:spPr>
              <a:xfrm>
                <a:off x="8244519" y="8939466"/>
                <a:ext cx="5040000" cy="612000"/>
              </a:xfrm>
              <a:prstGeom prst="roundRect">
                <a:avLst/>
              </a:prstGeom>
              <a:solidFill>
                <a:srgbClr val="EFEBF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 algn="ctr" defTabSz="4176431" hangingPunct="1">
                  <a:defRPr/>
                </a:pPr>
                <a:r>
                  <a:rPr lang="fr-FR" sz="2000" b="1" kern="120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Sociologie politique du développement durable</a:t>
                </a:r>
                <a:endPara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42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9F8DF59-E256-4996-B0BA-03484FB8CB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ARÉCO – Le public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3DFED0-C733-4BE8-AF16-1169AE80EE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6A5760-1F87-4382-AC37-318305E4EF6A}"/>
              </a:ext>
            </a:extLst>
          </p:cNvPr>
          <p:cNvSpPr txBox="1"/>
          <p:nvPr/>
        </p:nvSpPr>
        <p:spPr>
          <a:xfrm>
            <a:off x="1024759" y="2253398"/>
            <a:ext cx="109885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/>
          </a:p>
          <a:p>
            <a:r>
              <a:rPr lang="fr-FR" sz="3200" dirty="0"/>
              <a:t>Actuellement une dizaine d’étudiants / an</a:t>
            </a:r>
          </a:p>
          <a:p>
            <a:endParaRPr lang="fr-FR" sz="3200" dirty="0"/>
          </a:p>
          <a:p>
            <a:r>
              <a:rPr lang="fr-FR" sz="3200" dirty="0"/>
              <a:t>Diversité : formation, âge, origine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EFEA39E-DF1E-48CE-A64C-2B110B71E444}"/>
              </a:ext>
            </a:extLst>
          </p:cNvPr>
          <p:cNvSpPr txBox="1"/>
          <p:nvPr/>
        </p:nvSpPr>
        <p:spPr>
          <a:xfrm>
            <a:off x="10151865" y="3717508"/>
            <a:ext cx="44967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Fixer des objectifs atteignables par tous et gérer l’hétérogénéité des origines et des niveaux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03F48D1C-3855-4562-9C70-284F38D72D13}"/>
              </a:ext>
            </a:extLst>
          </p:cNvPr>
          <p:cNvSpPr/>
          <p:nvPr/>
        </p:nvSpPr>
        <p:spPr>
          <a:xfrm>
            <a:off x="7810299" y="3964774"/>
            <a:ext cx="2133801" cy="262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03401FAD-9BE1-45E6-A310-B3C60F3C6089}"/>
              </a:ext>
            </a:extLst>
          </p:cNvPr>
          <p:cNvSpPr/>
          <p:nvPr/>
        </p:nvSpPr>
        <p:spPr>
          <a:xfrm rot="6992889">
            <a:off x="1622743" y="5637345"/>
            <a:ext cx="2857185" cy="188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0526044-B344-4D1E-BAE8-625801406256}"/>
              </a:ext>
            </a:extLst>
          </p:cNvPr>
          <p:cNvSpPr txBox="1"/>
          <p:nvPr/>
        </p:nvSpPr>
        <p:spPr>
          <a:xfrm>
            <a:off x="375557" y="7031680"/>
            <a:ext cx="4457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2023-24 : sciences sociales, biologie, chimie</a:t>
            </a:r>
          </a:p>
          <a:p>
            <a:r>
              <a:rPr lang="fr-FR" sz="2800" dirty="0"/>
              <a:t>2024-25 : physique, etc.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5C919CD0-A405-47EA-88F5-498BC2FCF051}"/>
              </a:ext>
            </a:extLst>
          </p:cNvPr>
          <p:cNvSpPr/>
          <p:nvPr/>
        </p:nvSpPr>
        <p:spPr>
          <a:xfrm rot="4491453">
            <a:off x="5413792" y="5650336"/>
            <a:ext cx="2645901" cy="188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F1EE502-0605-4F76-B652-8D70625EA875}"/>
              </a:ext>
            </a:extLst>
          </p:cNvPr>
          <p:cNvSpPr txBox="1"/>
          <p:nvPr/>
        </p:nvSpPr>
        <p:spPr>
          <a:xfrm>
            <a:off x="6662055" y="7037035"/>
            <a:ext cx="5868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- majorité de normaliens</a:t>
            </a:r>
          </a:p>
          <a:p>
            <a:r>
              <a:rPr lang="fr-FR" sz="2800" dirty="0"/>
              <a:t>- étudiants extérieurs</a:t>
            </a:r>
          </a:p>
          <a:p>
            <a:r>
              <a:rPr lang="fr-FR" sz="2800" dirty="0"/>
              <a:t>- formation continue (élue locale)</a:t>
            </a:r>
          </a:p>
        </p:txBody>
      </p:sp>
    </p:spTree>
    <p:extLst>
      <p:ext uri="{BB962C8B-B14F-4D97-AF65-F5344CB8AC3E}">
        <p14:creationId xmlns:p14="http://schemas.microsoft.com/office/powerpoint/2010/main" val="75759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EF721EE-C4E0-49EF-9385-3F7622710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Quelques exemples sur le tronc commun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671054-9E94-4EB3-8556-1C0960F672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C32462-561F-45AF-8641-23C169B22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68" y="3225237"/>
            <a:ext cx="5269884" cy="39524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A88E3A-0B51-41FE-ACF7-D5C6E6A54685}"/>
              </a:ext>
            </a:extLst>
          </p:cNvPr>
          <p:cNvSpPr txBox="1"/>
          <p:nvPr/>
        </p:nvSpPr>
        <p:spPr>
          <a:xfrm>
            <a:off x="135016" y="8688388"/>
            <a:ext cx="9310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Séminaires sur le GIEC (Sophie </a:t>
            </a:r>
            <a:r>
              <a:rPr lang="fr-FR" dirty="0" err="1"/>
              <a:t>Szopa</a:t>
            </a:r>
            <a:r>
              <a:rPr lang="fr-FR" dirty="0"/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973808-F64E-4BFB-8353-31FA3B1105C6}"/>
              </a:ext>
            </a:extLst>
          </p:cNvPr>
          <p:cNvSpPr txBox="1"/>
          <p:nvPr/>
        </p:nvSpPr>
        <p:spPr>
          <a:xfrm>
            <a:off x="558232" y="1747157"/>
            <a:ext cx="1000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- Des </a:t>
            </a:r>
            <a:r>
              <a:rPr lang="fr-FR" dirty="0"/>
              <a:t>cours magistraux mais pas seulement</a:t>
            </a:r>
          </a:p>
        </p:txBody>
      </p:sp>
    </p:spTree>
    <p:extLst>
      <p:ext uri="{BB962C8B-B14F-4D97-AF65-F5344CB8AC3E}">
        <p14:creationId xmlns:p14="http://schemas.microsoft.com/office/powerpoint/2010/main" val="65499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FB2846F-D521-4ACC-B07B-021D50BA6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ARÉCO – projet et stage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89A228-CF49-4031-B8CA-28AC60656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975" y="2008188"/>
            <a:ext cx="13115925" cy="6386513"/>
          </a:xfrm>
        </p:spPr>
        <p:txBody>
          <a:bodyPr/>
          <a:lstStyle/>
          <a:p>
            <a:pPr marL="360000" marR="0" lvl="0" indent="-360000" algn="just" defTabSz="1800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■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46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 projet</a:t>
            </a:r>
          </a:p>
          <a:p>
            <a:pPr marL="720000" marR="0" lvl="1" indent="-360000" algn="just" defTabSz="1800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46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Le projet est mené en groupes interdisciplinaires ou bien seul ; il est structuré autour du croisement, sur un cas d’étude concret, des apports de recherche en sciences expérimentales et en sciences sociales, pour :</a:t>
            </a:r>
          </a:p>
          <a:p>
            <a:pPr marL="1080000" marR="0" lvl="2" indent="-270000" algn="just" defTabSz="180000" rtl="0" eaLnBrk="1" fontAlgn="auto" latinLnBrk="0" hangingPunct="1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mesurer l'intérêt d’une telle approche inter ou pluridisciplinaire à la compréhension d’un enjeu </a:t>
            </a:r>
          </a:p>
          <a:p>
            <a:pPr marL="1080000" marR="0" lvl="2" indent="-270000" algn="just" defTabSz="180000" rtl="0" eaLnBrk="1" fontAlgn="auto" latinLnBrk="0" hangingPunct="1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réfléchir à ce que pourrait être un horizon d’actions souhaitables pour la transformation écologique</a:t>
            </a:r>
          </a:p>
          <a:p>
            <a:pPr marL="720000" marR="0" lvl="1" indent="-360000" algn="just" defTabSz="1800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46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Le projet peut s’appuyer sur les initiatives des étudiants, sur des questions de recherche initiées par les enseignants, sur des thèmes soumis par des personnes extérieures. Il est accompagné :</a:t>
            </a:r>
          </a:p>
          <a:p>
            <a:pPr marL="1080000" marR="0" lvl="2" indent="-270000" algn="just" defTabSz="180000" rtl="0" eaLnBrk="1" fontAlgn="auto" latinLnBrk="0" hangingPunct="1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’aspects méthodologiques dispensés durant le semestre</a:t>
            </a:r>
          </a:p>
          <a:p>
            <a:pPr marL="1080000" marR="0" lvl="2" indent="-270000" algn="just" defTabSz="180000" rtl="0" eaLnBrk="1" fontAlgn="auto" latinLnBrk="0" hangingPunct="1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périodes de restitution commune des différents projets pour favoriser les regards croisés</a:t>
            </a:r>
          </a:p>
          <a:p>
            <a:pPr marL="1080000" marR="0" lvl="2" indent="-270000" algn="just" defTabSz="180000" rtl="0" eaLnBrk="1" fontAlgn="auto" latinLnBrk="0" hangingPunct="1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0000" marR="0" lvl="0" indent="-360000" algn="just" defTabSz="1800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■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46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 Stage</a:t>
            </a:r>
          </a:p>
          <a:p>
            <a:pPr marL="720000" marR="0" lvl="1" indent="-360000" algn="just" defTabSz="1800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46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Le stage de recherche,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d’une durée de 20 semaines minimum,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46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sur un sujet autour des Sciences pour les transitions écologiques. </a:t>
            </a:r>
          </a:p>
          <a:p>
            <a:pPr marL="720000" marR="0" lvl="1" indent="-360000" algn="just" defTabSz="1800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46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Dans un laboratoire ou en entreprise, ou dans des organismes publics, du type  collectivités territoriales, ADEME, CEREMA, Ministère de la Transition Ecologique,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46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etc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46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, en France ou à l’étranger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18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C6C775C-FC01-4151-9F34-B3AA6B365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ARÉCO – Exemples de stages et de projets menés cette année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01D51A-9EA5-4F1D-94D1-C288209647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975" y="2008188"/>
            <a:ext cx="12828588" cy="7119483"/>
          </a:xfrm>
        </p:spPr>
        <p:txBody>
          <a:bodyPr/>
          <a:lstStyle/>
          <a:p>
            <a:r>
              <a:rPr lang="fr-FR" sz="2400" u="sng" dirty="0"/>
              <a:t>Exemples de projets :</a:t>
            </a:r>
          </a:p>
          <a:p>
            <a:r>
              <a:rPr lang="fr-FR" sz="2400" dirty="0"/>
              <a:t> </a:t>
            </a:r>
            <a:r>
              <a:rPr lang="fr-FR" sz="2400" dirty="0">
                <a:solidFill>
                  <a:schemeClr val="tx1"/>
                </a:solidFill>
              </a:rPr>
              <a:t>- Enjeux scientifiques et géopolitiques de la </a:t>
            </a:r>
            <a:r>
              <a:rPr lang="fr-FR" sz="2400" dirty="0" err="1">
                <a:solidFill>
                  <a:schemeClr val="tx1"/>
                </a:solidFill>
              </a:rPr>
              <a:t>géoingénierie</a:t>
            </a:r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- La protection des lichens</a:t>
            </a:r>
          </a:p>
          <a:p>
            <a:r>
              <a:rPr lang="fr-FR" sz="2400" dirty="0">
                <a:solidFill>
                  <a:schemeClr val="tx1"/>
                </a:solidFill>
              </a:rPr>
              <a:t>- Analyse économique de la performance énergétique des bâtiments</a:t>
            </a:r>
          </a:p>
          <a:p>
            <a:r>
              <a:rPr lang="fr-FR" sz="2400" dirty="0">
                <a:solidFill>
                  <a:schemeClr val="tx1"/>
                </a:solidFill>
              </a:rPr>
              <a:t>- Les politiques de lutte contre le gaspillage alimentaire</a:t>
            </a:r>
          </a:p>
          <a:p>
            <a:r>
              <a:rPr lang="fr-FR" sz="2400" dirty="0">
                <a:solidFill>
                  <a:schemeClr val="tx1"/>
                </a:solidFill>
              </a:rPr>
              <a:t>- Les métaux rares et le nouvel extractivisme</a:t>
            </a:r>
          </a:p>
          <a:p>
            <a:r>
              <a:rPr lang="fr-FR" sz="2400" dirty="0">
                <a:solidFill>
                  <a:schemeClr val="tx1"/>
                </a:solidFill>
              </a:rPr>
              <a:t>- Les jardins créoles comme protecteur de la biodiversité</a:t>
            </a:r>
          </a:p>
          <a:p>
            <a:r>
              <a:rPr lang="fr-FR" sz="2400" dirty="0">
                <a:solidFill>
                  <a:schemeClr val="tx1"/>
                </a:solidFill>
              </a:rPr>
              <a:t>- Exploitation et protection du thon rouge</a:t>
            </a:r>
          </a:p>
          <a:p>
            <a:endParaRPr lang="fr-FR" sz="2400" dirty="0"/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endParaRPr lang="fr-FR" sz="2400" dirty="0"/>
          </a:p>
          <a:p>
            <a:r>
              <a:rPr lang="fr-FR" sz="2400" u="sng" dirty="0"/>
              <a:t>Exemples de stages : </a:t>
            </a:r>
          </a:p>
          <a:p>
            <a:r>
              <a:rPr lang="fr-FR" sz="2400" dirty="0"/>
              <a:t> - à l'IFPEN</a:t>
            </a:r>
            <a:r>
              <a:rPr lang="fr-FR" sz="2400" dirty="0">
                <a:solidFill>
                  <a:schemeClr val="tx1"/>
                </a:solidFill>
              </a:rPr>
              <a:t> sur la géopolitique des métaux</a:t>
            </a:r>
          </a:p>
          <a:p>
            <a:r>
              <a:rPr lang="fr-FR" sz="2400" dirty="0"/>
              <a:t>- au Museum d'histoire naturelle</a:t>
            </a:r>
            <a:r>
              <a:rPr lang="fr-FR" sz="2400" dirty="0">
                <a:solidFill>
                  <a:schemeClr val="tx1"/>
                </a:solidFill>
              </a:rPr>
              <a:t> sur l'écologie dans la littérature de fantasy</a:t>
            </a:r>
          </a:p>
          <a:p>
            <a:r>
              <a:rPr lang="fr-FR" sz="2400" dirty="0"/>
              <a:t>- au Centre de Gestion Scientifiques des Mines de Paris</a:t>
            </a:r>
            <a:r>
              <a:rPr lang="fr-FR" sz="2400" dirty="0">
                <a:solidFill>
                  <a:schemeClr val="tx1"/>
                </a:solidFill>
              </a:rPr>
              <a:t> sur les sociétés à mission</a:t>
            </a:r>
          </a:p>
          <a:p>
            <a:r>
              <a:rPr lang="fr-FR" sz="2400" dirty="0"/>
              <a:t>- à l'association Terre et cité sur le Plan </a:t>
            </a:r>
            <a:r>
              <a:rPr lang="fr-FR" sz="2400" dirty="0">
                <a:solidFill>
                  <a:schemeClr val="tx1"/>
                </a:solidFill>
              </a:rPr>
              <a:t>alimentaire territorial du plateau de Saclay</a:t>
            </a:r>
          </a:p>
          <a:p>
            <a:r>
              <a:rPr lang="fr-FR" sz="2400" dirty="0"/>
              <a:t>- au Shift Projet </a:t>
            </a:r>
            <a:r>
              <a:rPr lang="fr-FR" sz="2400" dirty="0">
                <a:solidFill>
                  <a:schemeClr val="tx1"/>
                </a:solidFill>
              </a:rPr>
              <a:t>sur la modélisation des approvisionnement en cuivre dans la transition écologique</a:t>
            </a:r>
          </a:p>
          <a:p>
            <a:r>
              <a:rPr lang="fr-FR" sz="2400" dirty="0"/>
              <a:t>- à l'INRAE </a:t>
            </a:r>
            <a:r>
              <a:rPr lang="fr-FR" sz="2400" dirty="0">
                <a:solidFill>
                  <a:schemeClr val="tx1"/>
                </a:solidFill>
              </a:rPr>
              <a:t>sur un projet pilote de protection de la biodiversité dans les exploitations agricoles</a:t>
            </a:r>
          </a:p>
          <a:p>
            <a:r>
              <a:rPr lang="fr-FR" dirty="0"/>
              <a:t> 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26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1A0A44D-93CE-49F1-B8DD-E30305429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ARÉCO – Projet </a:t>
            </a:r>
            <a:r>
              <a:rPr lang="fr-FR"/>
              <a:t>sur l’enseignement, mené </a:t>
            </a:r>
            <a:r>
              <a:rPr lang="fr-FR" dirty="0"/>
              <a:t>cette année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054371-25E9-40F1-A071-04DDC2ECF6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975" y="2008188"/>
            <a:ext cx="12070896" cy="6386513"/>
          </a:xfrm>
        </p:spPr>
        <p:txBody>
          <a:bodyPr/>
          <a:lstStyle/>
          <a:p>
            <a:r>
              <a:rPr lang="fr-FR" sz="2400" dirty="0"/>
              <a:t>Concevoir un module de formation de 20h sur la transition écologique</a:t>
            </a:r>
            <a:r>
              <a:rPr lang="fr-FR" sz="2400" dirty="0">
                <a:solidFill>
                  <a:schemeClr val="tx1"/>
                </a:solidFill>
              </a:rPr>
              <a:t> pour le DER Génie civil et environnement.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/>
              <a:t>L'objectif est de réfléchir à la forme possible d'un enseignement obligatoire à l'entrée de master,</a:t>
            </a:r>
            <a:r>
              <a:rPr lang="fr-FR" sz="2400" dirty="0">
                <a:solidFill>
                  <a:schemeClr val="tx1"/>
                </a:solidFill>
              </a:rPr>
              <a:t> qui croise les grandes questions de transition écologique avec les enjeux spécifique de formation et de recherche dans une discipline.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/>
              <a:t>C'est un projet de préfiguration,</a:t>
            </a:r>
            <a:r>
              <a:rPr lang="fr-FR" sz="2400" dirty="0">
                <a:solidFill>
                  <a:schemeClr val="tx1"/>
                </a:solidFill>
              </a:rPr>
              <a:t> dans l'optique d'une généralisation de cette idée à l'ensemble des </a:t>
            </a:r>
            <a:r>
              <a:rPr lang="fr-FR" sz="2400" dirty="0" err="1">
                <a:solidFill>
                  <a:schemeClr val="tx1"/>
                </a:solidFill>
              </a:rPr>
              <a:t>Graduate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School</a:t>
            </a:r>
            <a:r>
              <a:rPr lang="fr-FR" sz="2400" dirty="0">
                <a:solidFill>
                  <a:schemeClr val="tx1"/>
                </a:solidFill>
              </a:rPr>
              <a:t> de l'Université Paris-Saclay.</a:t>
            </a:r>
          </a:p>
        </p:txBody>
      </p:sp>
    </p:spTree>
    <p:extLst>
      <p:ext uri="{BB962C8B-B14F-4D97-AF65-F5344CB8AC3E}">
        <p14:creationId xmlns:p14="http://schemas.microsoft.com/office/powerpoint/2010/main" val="3101333378"/>
      </p:ext>
    </p:extLst>
  </p:cSld>
  <p:clrMapOvr>
    <a:masterClrMapping/>
  </p:clrMapOvr>
</p:sld>
</file>

<file path=ppt/theme/theme1.xml><?xml version="1.0" encoding="utf-8"?>
<a:theme xmlns:a="http://schemas.openxmlformats.org/drawingml/2006/main" name="ENTRÉE-SORTIE">
  <a:themeElements>
    <a:clrScheme name="ENS-PARIS-SACLAY-2020">
      <a:dk1>
        <a:srgbClr val="000000"/>
      </a:dk1>
      <a:lt1>
        <a:srgbClr val="FFFFFF"/>
      </a:lt1>
      <a:dk2>
        <a:srgbClr val="0A96AA"/>
      </a:dk2>
      <a:lt2>
        <a:srgbClr val="E6E6E6"/>
      </a:lt2>
      <a:accent1>
        <a:srgbClr val="004650"/>
      </a:accent1>
      <a:accent2>
        <a:srgbClr val="FA64E6"/>
      </a:accent2>
      <a:accent3>
        <a:srgbClr val="6428F0"/>
      </a:accent3>
      <a:accent4>
        <a:srgbClr val="FFFF50"/>
      </a:accent4>
      <a:accent5>
        <a:srgbClr val="FF7D28"/>
      </a:accent5>
      <a:accent6>
        <a:srgbClr val="F01E28"/>
      </a:accent6>
      <a:hlink>
        <a:srgbClr val="0046FF"/>
      </a:hlink>
      <a:folHlink>
        <a:srgbClr val="00A082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4702" tIns="54702" rIns="54702" bIns="54702" numCol="1" spcCol="38100" rtlCol="0" anchor="ctr">
        <a:spAutoFit/>
      </a:bodyPr>
      <a:lstStyle>
        <a:defPPr marL="0" marR="0" indent="0" algn="l" defTabSz="6290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3175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="" val="1"/>
          </a:ext>
        </a:extLst>
      </a:spPr>
      <a:bodyPr lIns="54702" tIns="54702" rIns="54702" bIns="54702">
        <a:spAutoFit/>
      </a:bodyPr>
      <a:lstStyle>
        <a:defPPr algn="l" defTabSz="457200">
          <a:lnSpc>
            <a:spcPct val="90000"/>
          </a:lnSpc>
          <a:defRPr sz="3200" dirty="0">
            <a:solidFill>
              <a:srgbClr val="004650"/>
            </a:solidFill>
            <a:latin typeface="DM Sans Bold"/>
            <a:ea typeface="DM Sans Bold"/>
            <a:cs typeface="DM Sans Bold"/>
            <a:sym typeface="DM Sans 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S-PARIS-SACLAY_GABARIT-PPT_V4" id="{BC1B6B40-CF4A-AC49-989D-F8609886EAAD}" vid="{3DF67EDB-F65C-3245-8325-8F5107172EDB}"/>
    </a:ext>
  </a:extLst>
</a:theme>
</file>

<file path=ppt/theme/theme2.xml><?xml version="1.0" encoding="utf-8"?>
<a:theme xmlns:a="http://schemas.openxmlformats.org/drawingml/2006/main" name="CHAPITRE/TEXTE">
  <a:themeElements>
    <a:clrScheme name="ENS-PARIS-SACLAY-2020">
      <a:dk1>
        <a:srgbClr val="000000"/>
      </a:dk1>
      <a:lt1>
        <a:srgbClr val="FFFFFF"/>
      </a:lt1>
      <a:dk2>
        <a:srgbClr val="0A96AA"/>
      </a:dk2>
      <a:lt2>
        <a:srgbClr val="E6E6E6"/>
      </a:lt2>
      <a:accent1>
        <a:srgbClr val="004650"/>
      </a:accent1>
      <a:accent2>
        <a:srgbClr val="FA64E6"/>
      </a:accent2>
      <a:accent3>
        <a:srgbClr val="6428F0"/>
      </a:accent3>
      <a:accent4>
        <a:srgbClr val="FFFF50"/>
      </a:accent4>
      <a:accent5>
        <a:srgbClr val="FF7D28"/>
      </a:accent5>
      <a:accent6>
        <a:srgbClr val="F01E28"/>
      </a:accent6>
      <a:hlink>
        <a:srgbClr val="0046FF"/>
      </a:hlink>
      <a:folHlink>
        <a:srgbClr val="00A0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S-PARIS-SACLAY_GABARIT-PPT_V4" id="{BC1B6B40-CF4A-AC49-989D-F8609886EAAD}" vid="{5A4BEC83-E3A0-2547-9580-F72328CA6E48}"/>
    </a:ext>
  </a:extLst>
</a:theme>
</file>

<file path=ppt/theme/theme3.xml><?xml version="1.0" encoding="utf-8"?>
<a:theme xmlns:a="http://schemas.openxmlformats.org/drawingml/2006/main" name="COULEURS">
  <a:themeElements>
    <a:clrScheme name="ENS-PARIS-SACLAY-2020">
      <a:dk1>
        <a:srgbClr val="000000"/>
      </a:dk1>
      <a:lt1>
        <a:srgbClr val="FFFFFF"/>
      </a:lt1>
      <a:dk2>
        <a:srgbClr val="0A96AA"/>
      </a:dk2>
      <a:lt2>
        <a:srgbClr val="E6E6E6"/>
      </a:lt2>
      <a:accent1>
        <a:srgbClr val="004650"/>
      </a:accent1>
      <a:accent2>
        <a:srgbClr val="FA64E6"/>
      </a:accent2>
      <a:accent3>
        <a:srgbClr val="6428F0"/>
      </a:accent3>
      <a:accent4>
        <a:srgbClr val="FFFF50"/>
      </a:accent4>
      <a:accent5>
        <a:srgbClr val="FF7D28"/>
      </a:accent5>
      <a:accent6>
        <a:srgbClr val="F01E28"/>
      </a:accent6>
      <a:hlink>
        <a:srgbClr val="0046FF"/>
      </a:hlink>
      <a:folHlink>
        <a:srgbClr val="00A0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S-PARIS-SACLAY_GABARIT-PPT_V4" id="{BC1B6B40-CF4A-AC49-989D-F8609886EAAD}" vid="{EF566AA6-24B7-9142-AAAD-A66BD564C696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4702" tIns="54702" rIns="54702" bIns="54702" numCol="1" spcCol="38100" rtlCol="0" anchor="ctr">
        <a:spAutoFit/>
      </a:bodyPr>
      <a:lstStyle>
        <a:defPPr marL="0" marR="0" indent="0" algn="l" defTabSz="6290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4702" tIns="54702" rIns="54702" bIns="54702" numCol="1" spcCol="38100" rtlCol="0" anchor="ctr">
        <a:spAutoFit/>
      </a:bodyPr>
      <a:lstStyle>
        <a:defPPr marL="0" marR="0" indent="0" algn="l" defTabSz="62907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ENTRÉE-SORTIE</Template>
  <TotalTime>92</TotalTime>
  <Words>1058</Words>
  <Application>Microsoft Office PowerPoint</Application>
  <PresentationFormat>Personnalisé</PresentationFormat>
  <Paragraphs>128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Calibri</vt:lpstr>
      <vt:lpstr>DM Sans</vt:lpstr>
      <vt:lpstr>DM Sans Bold</vt:lpstr>
      <vt:lpstr>Helvetica Neue</vt:lpstr>
      <vt:lpstr>Helvetica Neue Medium</vt:lpstr>
      <vt:lpstr>Wingdings</vt:lpstr>
      <vt:lpstr>ENTRÉE-SORTIE</vt:lpstr>
      <vt:lpstr>CHAPITRE/TEXTE</vt:lpstr>
      <vt:lpstr>COULEURS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Microsoft Office User</dc:creator>
  <cp:keywords/>
  <dc:description/>
  <cp:lastModifiedBy>Olivier Villain</cp:lastModifiedBy>
  <cp:revision>75</cp:revision>
  <dcterms:created xsi:type="dcterms:W3CDTF">2020-06-15T10:44:31Z</dcterms:created>
  <dcterms:modified xsi:type="dcterms:W3CDTF">2024-07-10T11:59:29Z</dcterms:modified>
  <cp:category/>
</cp:coreProperties>
</file>