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1"/>
  </p:sldMasterIdLst>
  <p:sldIdLst>
    <p:sldId id="256" r:id="rId2"/>
    <p:sldId id="579" r:id="rId3"/>
    <p:sldId id="588" r:id="rId4"/>
    <p:sldId id="257" r:id="rId5"/>
    <p:sldId id="512" r:id="rId6"/>
    <p:sldId id="584" r:id="rId7"/>
    <p:sldId id="515" r:id="rId8"/>
    <p:sldId id="258" r:id="rId9"/>
    <p:sldId id="260" r:id="rId10"/>
    <p:sldId id="261" r:id="rId11"/>
    <p:sldId id="587" r:id="rId12"/>
    <p:sldId id="586" r:id="rId13"/>
    <p:sldId id="340" r:id="rId14"/>
    <p:sldId id="377" r:id="rId15"/>
    <p:sldId id="589" r:id="rId16"/>
    <p:sldId id="571" r:id="rId17"/>
    <p:sldId id="590" r:id="rId18"/>
    <p:sldId id="592" r:id="rId19"/>
    <p:sldId id="591" r:id="rId20"/>
    <p:sldId id="259" r:id="rId21"/>
    <p:sldId id="570" r:id="rId22"/>
    <p:sldId id="270" r:id="rId23"/>
    <p:sldId id="585" r:id="rId24"/>
    <p:sldId id="583" r:id="rId2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6197"/>
  </p:normalViewPr>
  <p:slideViewPr>
    <p:cSldViewPr snapToGrid="0" snapToObjects="1">
      <p:cViewPr varScale="1">
        <p:scale>
          <a:sx n="121" d="100"/>
          <a:sy n="121" d="100"/>
        </p:scale>
        <p:origin x="200" y="2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8E770-44AE-47D5-B4B1-71BEC9A9D725}"/>
              </a:ext>
            </a:extLst>
          </p:cNvPr>
          <p:cNvSpPr>
            <a:spLocks noGrp="1"/>
          </p:cNvSpPr>
          <p:nvPr>
            <p:ph type="ctrTitle"/>
          </p:nvPr>
        </p:nvSpPr>
        <p:spPr>
          <a:xfrm>
            <a:off x="841248" y="663960"/>
            <a:ext cx="9456049" cy="3594112"/>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4CA91C7-81A9-46F3-B0F4-D9AB8808514E}"/>
              </a:ext>
            </a:extLst>
          </p:cNvPr>
          <p:cNvSpPr>
            <a:spLocks noGrp="1"/>
          </p:cNvSpPr>
          <p:nvPr>
            <p:ph type="subTitle" idx="1"/>
          </p:nvPr>
        </p:nvSpPr>
        <p:spPr>
          <a:xfrm>
            <a:off x="841248" y="4667581"/>
            <a:ext cx="9456049" cy="1197387"/>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1AA648C8-9681-4994-B52A-1A8BC79127E1}"/>
              </a:ext>
            </a:extLst>
          </p:cNvPr>
          <p:cNvSpPr>
            <a:spLocks noGrp="1"/>
          </p:cNvSpPr>
          <p:nvPr>
            <p:ph type="dt" sz="half" idx="10"/>
          </p:nvPr>
        </p:nvSpPr>
        <p:spPr>
          <a:xfrm>
            <a:off x="841248" y="6102693"/>
            <a:ext cx="2743200" cy="365125"/>
          </a:xfrm>
        </p:spPr>
        <p:txBody>
          <a:bodyPr/>
          <a:lstStyle/>
          <a:p>
            <a:fld id="{AE3425CA-4B9D-4420-BB9E-C250DB30E421}" type="datetime1">
              <a:rPr lang="en-US" smtClean="0"/>
              <a:t>7/9/24</a:t>
            </a:fld>
            <a:endParaRPr lang="en-US"/>
          </a:p>
        </p:txBody>
      </p:sp>
      <p:sp>
        <p:nvSpPr>
          <p:cNvPr id="5" name="Footer Placeholder 4">
            <a:extLst>
              <a:ext uri="{FF2B5EF4-FFF2-40B4-BE49-F238E27FC236}">
                <a16:creationId xmlns:a16="http://schemas.microsoft.com/office/drawing/2014/main" id="{6677F203-CB10-488B-82DC-9D0571A5EE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B2E9B-C8B7-4716-9D05-265A04246E05}"/>
              </a:ext>
            </a:extLst>
          </p:cNvPr>
          <p:cNvSpPr>
            <a:spLocks noGrp="1"/>
          </p:cNvSpPr>
          <p:nvPr>
            <p:ph type="sldNum" sz="quarter" idx="12"/>
          </p:nvPr>
        </p:nvSpPr>
        <p:spPr/>
        <p:txBody>
          <a:bodyPr/>
          <a:lstStyle/>
          <a:p>
            <a:fld id="{6586042B-6341-4E38-A80C-926D3BB8AAC9}" type="slidenum">
              <a:rPr lang="en-US" smtClean="0"/>
              <a:t>‹N°›</a:t>
            </a:fld>
            <a:endParaRPr lang="en-US"/>
          </a:p>
        </p:txBody>
      </p:sp>
      <p:cxnSp>
        <p:nvCxnSpPr>
          <p:cNvPr id="7" name="Straight Connector 6">
            <a:extLst>
              <a:ext uri="{FF2B5EF4-FFF2-40B4-BE49-F238E27FC236}">
                <a16:creationId xmlns:a16="http://schemas.microsoft.com/office/drawing/2014/main" id="{9EED8031-DD67-43C6-94A0-646636C95560}"/>
              </a:ext>
            </a:extLst>
          </p:cNvPr>
          <p:cNvCxnSpPr>
            <a:cxnSpLocks/>
          </p:cNvCxnSpPr>
          <p:nvPr/>
        </p:nvCxnSpPr>
        <p:spPr>
          <a:xfrm>
            <a:off x="360154" y="4495800"/>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2099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3C3B3-C67F-4C48-A663-EF010429E7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4C4B3F-B3CB-4CF0-AEC8-1893A6A27E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46D005-2B71-4325-A646-A2278C3A2EAA}"/>
              </a:ext>
            </a:extLst>
          </p:cNvPr>
          <p:cNvSpPr>
            <a:spLocks noGrp="1"/>
          </p:cNvSpPr>
          <p:nvPr>
            <p:ph type="dt" sz="half" idx="10"/>
          </p:nvPr>
        </p:nvSpPr>
        <p:spPr/>
        <p:txBody>
          <a:bodyPr/>
          <a:lstStyle/>
          <a:p>
            <a:fld id="{6A14B861-3779-4E37-8DF0-E9EB3EA96210}" type="datetime1">
              <a:rPr lang="en-US" smtClean="0"/>
              <a:t>7/9/24</a:t>
            </a:fld>
            <a:endParaRPr lang="en-US"/>
          </a:p>
        </p:txBody>
      </p:sp>
      <p:sp>
        <p:nvSpPr>
          <p:cNvPr id="5" name="Footer Placeholder 4">
            <a:extLst>
              <a:ext uri="{FF2B5EF4-FFF2-40B4-BE49-F238E27FC236}">
                <a16:creationId xmlns:a16="http://schemas.microsoft.com/office/drawing/2014/main" id="{DB356B01-AE16-42EF-B970-5CAF0C891C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BF9BE2-24F4-4F83-8E64-4307C9794E17}"/>
              </a:ext>
            </a:extLst>
          </p:cNvPr>
          <p:cNvSpPr>
            <a:spLocks noGrp="1"/>
          </p:cNvSpPr>
          <p:nvPr>
            <p:ph type="sldNum" sz="quarter" idx="12"/>
          </p:nvPr>
        </p:nvSpPr>
        <p:spPr/>
        <p:txBody>
          <a:bodyPr/>
          <a:lstStyle/>
          <a:p>
            <a:fld id="{6586042B-6341-4E38-A80C-926D3BB8AAC9}" type="slidenum">
              <a:rPr lang="en-US" smtClean="0"/>
              <a:t>‹N°›</a:t>
            </a:fld>
            <a:endParaRPr lang="en-US"/>
          </a:p>
        </p:txBody>
      </p:sp>
    </p:spTree>
    <p:extLst>
      <p:ext uri="{BB962C8B-B14F-4D97-AF65-F5344CB8AC3E}">
        <p14:creationId xmlns:p14="http://schemas.microsoft.com/office/powerpoint/2010/main" val="3738106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601120-856A-4F01-B7C1-D87A1E5F8150}"/>
              </a:ext>
            </a:extLst>
          </p:cNvPr>
          <p:cNvSpPr>
            <a:spLocks noGrp="1"/>
          </p:cNvSpPr>
          <p:nvPr>
            <p:ph type="title" orient="vert"/>
          </p:nvPr>
        </p:nvSpPr>
        <p:spPr>
          <a:xfrm>
            <a:off x="7874324" y="552782"/>
            <a:ext cx="2620891" cy="5294720"/>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9D62358-C84C-4947-B826-FF738422EA5B}"/>
              </a:ext>
            </a:extLst>
          </p:cNvPr>
          <p:cNvSpPr>
            <a:spLocks noGrp="1"/>
          </p:cNvSpPr>
          <p:nvPr>
            <p:ph type="body" orient="vert" idx="1"/>
          </p:nvPr>
        </p:nvSpPr>
        <p:spPr>
          <a:xfrm>
            <a:off x="838200" y="552782"/>
            <a:ext cx="6803155" cy="529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7971139-AA1A-46DB-B793-17FB8E6E8A77}"/>
              </a:ext>
            </a:extLst>
          </p:cNvPr>
          <p:cNvSpPr>
            <a:spLocks noGrp="1"/>
          </p:cNvSpPr>
          <p:nvPr>
            <p:ph type="dt" sz="half" idx="10"/>
          </p:nvPr>
        </p:nvSpPr>
        <p:spPr/>
        <p:txBody>
          <a:bodyPr/>
          <a:lstStyle/>
          <a:p>
            <a:fld id="{53E38388-E864-4553-9937-AE9FC5E50CFC}" type="datetime1">
              <a:rPr lang="en-US" smtClean="0"/>
              <a:t>7/9/24</a:t>
            </a:fld>
            <a:endParaRPr lang="en-US"/>
          </a:p>
        </p:txBody>
      </p:sp>
      <p:sp>
        <p:nvSpPr>
          <p:cNvPr id="5" name="Footer Placeholder 4">
            <a:extLst>
              <a:ext uri="{FF2B5EF4-FFF2-40B4-BE49-F238E27FC236}">
                <a16:creationId xmlns:a16="http://schemas.microsoft.com/office/drawing/2014/main" id="{1B2E06F6-0FE2-40FB-BFEE-010C22293D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BA7B1B-13A1-41BA-B924-FD11450C14E7}"/>
              </a:ext>
            </a:extLst>
          </p:cNvPr>
          <p:cNvSpPr>
            <a:spLocks noGrp="1"/>
          </p:cNvSpPr>
          <p:nvPr>
            <p:ph type="sldNum" sz="quarter" idx="12"/>
          </p:nvPr>
        </p:nvSpPr>
        <p:spPr/>
        <p:txBody>
          <a:bodyPr/>
          <a:lstStyle/>
          <a:p>
            <a:fld id="{6586042B-6341-4E38-A80C-926D3BB8AAC9}" type="slidenum">
              <a:rPr lang="en-US" smtClean="0"/>
              <a:t>‹N°›</a:t>
            </a:fld>
            <a:endParaRPr lang="en-US"/>
          </a:p>
        </p:txBody>
      </p:sp>
    </p:spTree>
    <p:extLst>
      <p:ext uri="{BB962C8B-B14F-4D97-AF65-F5344CB8AC3E}">
        <p14:creationId xmlns:p14="http://schemas.microsoft.com/office/powerpoint/2010/main" val="3871286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42B9A-9384-46B2-8B4F-B9C2035CAB1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B413CF4-CD0B-4F3C-A1CE-1BA3EFDEEB5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C1DE659-17B0-4F70-8F1C-93BF4DB64390}"/>
              </a:ext>
            </a:extLst>
          </p:cNvPr>
          <p:cNvSpPr>
            <a:spLocks noGrp="1"/>
          </p:cNvSpPr>
          <p:nvPr>
            <p:ph type="dt" sz="half" idx="10"/>
          </p:nvPr>
        </p:nvSpPr>
        <p:spPr/>
        <p:txBody>
          <a:bodyPr/>
          <a:lstStyle/>
          <a:p>
            <a:fld id="{62751E1E-C50D-4FD4-8B1E-ECD78340D9AB}" type="datetime1">
              <a:rPr lang="en-US" smtClean="0"/>
              <a:t>7/9/24</a:t>
            </a:fld>
            <a:endParaRPr lang="en-US"/>
          </a:p>
        </p:txBody>
      </p:sp>
      <p:sp>
        <p:nvSpPr>
          <p:cNvPr id="5" name="Footer Placeholder 4">
            <a:extLst>
              <a:ext uri="{FF2B5EF4-FFF2-40B4-BE49-F238E27FC236}">
                <a16:creationId xmlns:a16="http://schemas.microsoft.com/office/drawing/2014/main" id="{37AB0750-AB4E-4FCF-9B52-BC954760B9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466B99-C716-4464-B695-623F4C5A9D9B}"/>
              </a:ext>
            </a:extLst>
          </p:cNvPr>
          <p:cNvSpPr>
            <a:spLocks noGrp="1"/>
          </p:cNvSpPr>
          <p:nvPr>
            <p:ph type="sldNum" sz="quarter" idx="12"/>
          </p:nvPr>
        </p:nvSpPr>
        <p:spPr/>
        <p:txBody>
          <a:bodyPr/>
          <a:lstStyle/>
          <a:p>
            <a:fld id="{6586042B-6341-4E38-A80C-926D3BB8AAC9}" type="slidenum">
              <a:rPr lang="en-US" smtClean="0"/>
              <a:t>‹N°›</a:t>
            </a:fld>
            <a:endParaRPr lang="en-US"/>
          </a:p>
        </p:txBody>
      </p:sp>
    </p:spTree>
    <p:extLst>
      <p:ext uri="{BB962C8B-B14F-4D97-AF65-F5344CB8AC3E}">
        <p14:creationId xmlns:p14="http://schemas.microsoft.com/office/powerpoint/2010/main" val="589223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2233A-AD59-4FB1-A1CA-AABFAE040805}"/>
              </a:ext>
            </a:extLst>
          </p:cNvPr>
          <p:cNvSpPr>
            <a:spLocks noGrp="1"/>
          </p:cNvSpPr>
          <p:nvPr>
            <p:ph type="title"/>
          </p:nvPr>
        </p:nvSpPr>
        <p:spPr>
          <a:xfrm>
            <a:off x="841249" y="552782"/>
            <a:ext cx="9538428" cy="3714417"/>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A656964-650B-4E87-9541-0E659DEC0365}"/>
              </a:ext>
            </a:extLst>
          </p:cNvPr>
          <p:cNvSpPr>
            <a:spLocks noGrp="1"/>
          </p:cNvSpPr>
          <p:nvPr>
            <p:ph type="body" idx="1"/>
          </p:nvPr>
        </p:nvSpPr>
        <p:spPr>
          <a:xfrm>
            <a:off x="841249" y="4672584"/>
            <a:ext cx="9538428" cy="1143802"/>
          </a:xfrm>
        </p:spPr>
        <p:txBody>
          <a:bodyPr>
            <a:normAutofit/>
          </a:bodyPr>
          <a:lstStyle>
            <a:lvl1pPr marL="0" indent="0" algn="l" defTabSz="914400" rtl="0" eaLnBrk="1" latinLnBrk="0" hangingPunct="1">
              <a:lnSpc>
                <a:spcPct val="130000"/>
              </a:lnSpc>
              <a:spcBef>
                <a:spcPts val="1000"/>
              </a:spcBef>
              <a:buFont typeface="Arial" panose="020B0604020202020204" pitchFamily="34" charset="0"/>
              <a:buNone/>
              <a:defRPr lang="en-US" sz="2000" kern="1200" dirty="0" smtClean="0">
                <a:solidFill>
                  <a:schemeClr val="tx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21BB50-DF4A-47B5-A3AD-18712A3AD40E}"/>
              </a:ext>
            </a:extLst>
          </p:cNvPr>
          <p:cNvSpPr>
            <a:spLocks noGrp="1"/>
          </p:cNvSpPr>
          <p:nvPr>
            <p:ph type="dt" sz="half" idx="10"/>
          </p:nvPr>
        </p:nvSpPr>
        <p:spPr/>
        <p:txBody>
          <a:bodyPr/>
          <a:lstStyle/>
          <a:p>
            <a:fld id="{43C83AFB-9E54-459E-8C6D-0913AC3BA5D7}" type="datetime1">
              <a:rPr lang="en-US" smtClean="0"/>
              <a:t>7/9/24</a:t>
            </a:fld>
            <a:endParaRPr lang="en-US"/>
          </a:p>
        </p:txBody>
      </p:sp>
      <p:sp>
        <p:nvSpPr>
          <p:cNvPr id="5" name="Footer Placeholder 4">
            <a:extLst>
              <a:ext uri="{FF2B5EF4-FFF2-40B4-BE49-F238E27FC236}">
                <a16:creationId xmlns:a16="http://schemas.microsoft.com/office/drawing/2014/main" id="{3CDF59B3-D1B8-4A51-AD6E-868C5BF6F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0CA779-6272-4A15-A566-20C4E9A60D47}"/>
              </a:ext>
            </a:extLst>
          </p:cNvPr>
          <p:cNvSpPr>
            <a:spLocks noGrp="1"/>
          </p:cNvSpPr>
          <p:nvPr>
            <p:ph type="sldNum" sz="quarter" idx="12"/>
          </p:nvPr>
        </p:nvSpPr>
        <p:spPr/>
        <p:txBody>
          <a:bodyPr/>
          <a:lstStyle/>
          <a:p>
            <a:fld id="{6586042B-6341-4E38-A80C-926D3BB8AAC9}" type="slidenum">
              <a:rPr lang="en-US" smtClean="0"/>
              <a:t>‹N°›</a:t>
            </a:fld>
            <a:endParaRPr lang="en-US"/>
          </a:p>
        </p:txBody>
      </p:sp>
      <p:cxnSp>
        <p:nvCxnSpPr>
          <p:cNvPr id="7" name="Straight Connector 6">
            <a:extLst>
              <a:ext uri="{FF2B5EF4-FFF2-40B4-BE49-F238E27FC236}">
                <a16:creationId xmlns:a16="http://schemas.microsoft.com/office/drawing/2014/main" id="{F0B86E8F-91EA-4626-BCA8-3B4973C7C9D6}"/>
              </a:ext>
            </a:extLst>
          </p:cNvPr>
          <p:cNvCxnSpPr>
            <a:cxnSpLocks/>
          </p:cNvCxnSpPr>
          <p:nvPr/>
        </p:nvCxnSpPr>
        <p:spPr>
          <a:xfrm>
            <a:off x="360154" y="4495800"/>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023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52A00-5BBD-436C-BB6D-CE650FC46202}"/>
              </a:ext>
            </a:extLst>
          </p:cNvPr>
          <p:cNvSpPr>
            <a:spLocks noGrp="1"/>
          </p:cNvSpPr>
          <p:nvPr>
            <p:ph type="title"/>
          </p:nvPr>
        </p:nvSpPr>
        <p:spPr>
          <a:xfrm>
            <a:off x="841248" y="552783"/>
            <a:ext cx="9683871" cy="132588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DFB3E2E-F3C4-4CDD-9138-86AE7A1B566D}"/>
              </a:ext>
            </a:extLst>
          </p:cNvPr>
          <p:cNvSpPr>
            <a:spLocks noGrp="1"/>
          </p:cNvSpPr>
          <p:nvPr>
            <p:ph sz="half" idx="1"/>
          </p:nvPr>
        </p:nvSpPr>
        <p:spPr>
          <a:xfrm>
            <a:off x="841248" y="2108362"/>
            <a:ext cx="4507926" cy="37216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795CD01-B639-46B6-B53D-18FE1E39AF50}"/>
              </a:ext>
            </a:extLst>
          </p:cNvPr>
          <p:cNvSpPr>
            <a:spLocks noGrp="1"/>
          </p:cNvSpPr>
          <p:nvPr>
            <p:ph sz="half" idx="2"/>
          </p:nvPr>
        </p:nvSpPr>
        <p:spPr>
          <a:xfrm>
            <a:off x="5699171" y="2108362"/>
            <a:ext cx="4825948" cy="37216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396E34C3-86AC-48F9-92A4-F17BFAF9EF06}"/>
              </a:ext>
            </a:extLst>
          </p:cNvPr>
          <p:cNvSpPr>
            <a:spLocks noGrp="1"/>
          </p:cNvSpPr>
          <p:nvPr>
            <p:ph type="dt" sz="half" idx="10"/>
          </p:nvPr>
        </p:nvSpPr>
        <p:spPr/>
        <p:txBody>
          <a:bodyPr/>
          <a:lstStyle/>
          <a:p>
            <a:fld id="{F10144B6-0CA7-46BA-A00B-1E68E5C3ED0C}" type="datetime1">
              <a:rPr lang="en-US" smtClean="0"/>
              <a:t>7/9/24</a:t>
            </a:fld>
            <a:endParaRPr lang="en-US"/>
          </a:p>
        </p:txBody>
      </p:sp>
      <p:sp>
        <p:nvSpPr>
          <p:cNvPr id="6" name="Footer Placeholder 5">
            <a:extLst>
              <a:ext uri="{FF2B5EF4-FFF2-40B4-BE49-F238E27FC236}">
                <a16:creationId xmlns:a16="http://schemas.microsoft.com/office/drawing/2014/main" id="{275D6A29-C51F-4654-82AD-04056FA6C7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21EEB6-57E6-40E7-9702-1D5999B505DC}"/>
              </a:ext>
            </a:extLst>
          </p:cNvPr>
          <p:cNvSpPr>
            <a:spLocks noGrp="1"/>
          </p:cNvSpPr>
          <p:nvPr>
            <p:ph type="sldNum" sz="quarter" idx="12"/>
          </p:nvPr>
        </p:nvSpPr>
        <p:spPr/>
        <p:txBody>
          <a:bodyPr/>
          <a:lstStyle/>
          <a:p>
            <a:fld id="{6586042B-6341-4E38-A80C-926D3BB8AAC9}" type="slidenum">
              <a:rPr lang="en-US" smtClean="0"/>
              <a:t>‹N°›</a:t>
            </a:fld>
            <a:endParaRPr lang="en-US"/>
          </a:p>
        </p:txBody>
      </p:sp>
      <p:cxnSp>
        <p:nvCxnSpPr>
          <p:cNvPr id="8" name="Straight Connector 7">
            <a:extLst>
              <a:ext uri="{FF2B5EF4-FFF2-40B4-BE49-F238E27FC236}">
                <a16:creationId xmlns:a16="http://schemas.microsoft.com/office/drawing/2014/main" id="{F929C81A-4806-44FF-99D8-13A65B2D066F}"/>
              </a:ext>
            </a:extLst>
          </p:cNvPr>
          <p:cNvCxnSpPr>
            <a:cxnSpLocks/>
          </p:cNvCxnSpPr>
          <p:nvPr/>
        </p:nvCxnSpPr>
        <p:spPr>
          <a:xfrm>
            <a:off x="375523" y="2004012"/>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08DDCF9-5353-4B5F-8565-8C27F795A4BF}"/>
              </a:ext>
            </a:extLst>
          </p:cNvPr>
          <p:cNvCxnSpPr>
            <a:cxnSpLocks/>
          </p:cNvCxnSpPr>
          <p:nvPr/>
        </p:nvCxnSpPr>
        <p:spPr>
          <a:xfrm>
            <a:off x="5563342" y="2004012"/>
            <a:ext cx="0" cy="40486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6570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0D1A9-BF08-4C6D-805E-244B234EE852}"/>
              </a:ext>
            </a:extLst>
          </p:cNvPr>
          <p:cNvSpPr>
            <a:spLocks noGrp="1"/>
          </p:cNvSpPr>
          <p:nvPr>
            <p:ph type="title"/>
          </p:nvPr>
        </p:nvSpPr>
        <p:spPr>
          <a:xfrm>
            <a:off x="841248" y="557784"/>
            <a:ext cx="943957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920C1D8-0907-4FDB-BFAD-36E14AF98D81}"/>
              </a:ext>
            </a:extLst>
          </p:cNvPr>
          <p:cNvSpPr>
            <a:spLocks noGrp="1"/>
          </p:cNvSpPr>
          <p:nvPr>
            <p:ph type="body" idx="1"/>
          </p:nvPr>
        </p:nvSpPr>
        <p:spPr>
          <a:xfrm>
            <a:off x="841248" y="2114185"/>
            <a:ext cx="4438887" cy="693761"/>
          </a:xfrm>
        </p:spPr>
        <p:txBody>
          <a:bodyPr anchor="b">
            <a:normAutofit/>
          </a:bodyPr>
          <a:lstStyle>
            <a:lvl1pPr marL="0" indent="0" algn="l" defTabSz="914400" rtl="0" eaLnBrk="1" latinLnBrk="0" hangingPunct="1">
              <a:lnSpc>
                <a:spcPct val="130000"/>
              </a:lnSpc>
              <a:spcBef>
                <a:spcPts val="1000"/>
              </a:spcBef>
              <a:buFont typeface="Arial" panose="020B0604020202020204" pitchFamily="34" charset="0"/>
              <a:buNone/>
              <a:defRPr lang="en-US" sz="2400" kern="1200" dirty="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A4441-5FC3-4F86-8ADE-ED90424DB9B8}"/>
              </a:ext>
            </a:extLst>
          </p:cNvPr>
          <p:cNvSpPr>
            <a:spLocks noGrp="1"/>
          </p:cNvSpPr>
          <p:nvPr>
            <p:ph sz="half" idx="2"/>
          </p:nvPr>
        </p:nvSpPr>
        <p:spPr>
          <a:xfrm>
            <a:off x="841248" y="2900451"/>
            <a:ext cx="4438887" cy="3028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3CEB34D-DB36-47E0-AE2C-FBEBA272076E}"/>
              </a:ext>
            </a:extLst>
          </p:cNvPr>
          <p:cNvSpPr>
            <a:spLocks noGrp="1"/>
          </p:cNvSpPr>
          <p:nvPr>
            <p:ph type="body" sz="quarter" idx="3"/>
          </p:nvPr>
        </p:nvSpPr>
        <p:spPr>
          <a:xfrm>
            <a:off x="5795090" y="2114185"/>
            <a:ext cx="4485728" cy="693761"/>
          </a:xfrm>
        </p:spPr>
        <p:txBody>
          <a:bodyPr anchor="b">
            <a:normAutofit/>
          </a:bodyPr>
          <a:lstStyle>
            <a:lvl1pPr marL="0" indent="0" algn="l" defTabSz="914400" rtl="0" eaLnBrk="1" latinLnBrk="0" hangingPunct="1">
              <a:lnSpc>
                <a:spcPct val="130000"/>
              </a:lnSpc>
              <a:spcBef>
                <a:spcPts val="1000"/>
              </a:spcBef>
              <a:buFont typeface="Arial" panose="020B0604020202020204" pitchFamily="34" charset="0"/>
              <a:buNone/>
              <a:defRPr lang="en-US" sz="2400" kern="1200" dirty="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056219-D498-410D-8F2C-03045AE48016}"/>
              </a:ext>
            </a:extLst>
          </p:cNvPr>
          <p:cNvSpPr>
            <a:spLocks noGrp="1"/>
          </p:cNvSpPr>
          <p:nvPr>
            <p:ph sz="quarter" idx="4"/>
          </p:nvPr>
        </p:nvSpPr>
        <p:spPr>
          <a:xfrm>
            <a:off x="5795090" y="2900451"/>
            <a:ext cx="4485730" cy="3028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8DC9AD-F6B8-44D0-8169-84553C1F92C9}"/>
              </a:ext>
            </a:extLst>
          </p:cNvPr>
          <p:cNvSpPr>
            <a:spLocks noGrp="1"/>
          </p:cNvSpPr>
          <p:nvPr>
            <p:ph type="dt" sz="half" idx="10"/>
          </p:nvPr>
        </p:nvSpPr>
        <p:spPr/>
        <p:txBody>
          <a:bodyPr/>
          <a:lstStyle/>
          <a:p>
            <a:fld id="{0051F549-537C-41EC-B9CC-5B6A9AC2A6A7}" type="datetime1">
              <a:rPr lang="en-US" smtClean="0"/>
              <a:t>7/9/24</a:t>
            </a:fld>
            <a:endParaRPr lang="en-US"/>
          </a:p>
        </p:txBody>
      </p:sp>
      <p:sp>
        <p:nvSpPr>
          <p:cNvPr id="8" name="Footer Placeholder 7">
            <a:extLst>
              <a:ext uri="{FF2B5EF4-FFF2-40B4-BE49-F238E27FC236}">
                <a16:creationId xmlns:a16="http://schemas.microsoft.com/office/drawing/2014/main" id="{FF9985ED-7382-4F00-845D-4F27841B5D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A2CC25-9EC7-4706-9BD4-5E20C4B33200}"/>
              </a:ext>
            </a:extLst>
          </p:cNvPr>
          <p:cNvSpPr>
            <a:spLocks noGrp="1"/>
          </p:cNvSpPr>
          <p:nvPr>
            <p:ph type="sldNum" sz="quarter" idx="12"/>
          </p:nvPr>
        </p:nvSpPr>
        <p:spPr/>
        <p:txBody>
          <a:bodyPr/>
          <a:lstStyle/>
          <a:p>
            <a:fld id="{6586042B-6341-4E38-A80C-926D3BB8AAC9}" type="slidenum">
              <a:rPr lang="en-US" smtClean="0"/>
              <a:t>‹N°›</a:t>
            </a:fld>
            <a:endParaRPr lang="en-US"/>
          </a:p>
        </p:txBody>
      </p:sp>
      <p:cxnSp>
        <p:nvCxnSpPr>
          <p:cNvPr id="12" name="Straight Connector 11">
            <a:extLst>
              <a:ext uri="{FF2B5EF4-FFF2-40B4-BE49-F238E27FC236}">
                <a16:creationId xmlns:a16="http://schemas.microsoft.com/office/drawing/2014/main" id="{4DBC7D26-1B30-46B8-8221-09886FA3D030}"/>
              </a:ext>
            </a:extLst>
          </p:cNvPr>
          <p:cNvCxnSpPr>
            <a:cxnSpLocks/>
          </p:cNvCxnSpPr>
          <p:nvPr/>
        </p:nvCxnSpPr>
        <p:spPr>
          <a:xfrm>
            <a:off x="375523" y="2004012"/>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4186A75-E140-4995-A8BB-89B5ACE678D2}"/>
              </a:ext>
            </a:extLst>
          </p:cNvPr>
          <p:cNvCxnSpPr>
            <a:cxnSpLocks/>
          </p:cNvCxnSpPr>
          <p:nvPr/>
        </p:nvCxnSpPr>
        <p:spPr>
          <a:xfrm>
            <a:off x="5563342" y="2004012"/>
            <a:ext cx="0" cy="40486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4076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221C2-B85F-435F-8DF3-C714A5472B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9FE38-24D5-4D5F-A92E-E4F8B23FB7FC}"/>
              </a:ext>
            </a:extLst>
          </p:cNvPr>
          <p:cNvSpPr>
            <a:spLocks noGrp="1"/>
          </p:cNvSpPr>
          <p:nvPr>
            <p:ph type="dt" sz="half" idx="10"/>
          </p:nvPr>
        </p:nvSpPr>
        <p:spPr/>
        <p:txBody>
          <a:bodyPr/>
          <a:lstStyle/>
          <a:p>
            <a:fld id="{952F8D56-3D0E-48B8-8218-1F3A06A96C62}" type="datetime1">
              <a:rPr lang="en-US" smtClean="0"/>
              <a:t>7/9/24</a:t>
            </a:fld>
            <a:endParaRPr lang="en-US"/>
          </a:p>
        </p:txBody>
      </p:sp>
      <p:sp>
        <p:nvSpPr>
          <p:cNvPr id="4" name="Footer Placeholder 3">
            <a:extLst>
              <a:ext uri="{FF2B5EF4-FFF2-40B4-BE49-F238E27FC236}">
                <a16:creationId xmlns:a16="http://schemas.microsoft.com/office/drawing/2014/main" id="{E629DF69-BE29-4038-9744-17BFC57B88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B9496F-64EC-46E7-97F0-BCB7E79F820A}"/>
              </a:ext>
            </a:extLst>
          </p:cNvPr>
          <p:cNvSpPr>
            <a:spLocks noGrp="1"/>
          </p:cNvSpPr>
          <p:nvPr>
            <p:ph type="sldNum" sz="quarter" idx="12"/>
          </p:nvPr>
        </p:nvSpPr>
        <p:spPr/>
        <p:txBody>
          <a:bodyPr/>
          <a:lstStyle/>
          <a:p>
            <a:fld id="{6586042B-6341-4E38-A80C-926D3BB8AAC9}" type="slidenum">
              <a:rPr lang="en-US" smtClean="0"/>
              <a:t>‹N°›</a:t>
            </a:fld>
            <a:endParaRPr lang="en-US"/>
          </a:p>
        </p:txBody>
      </p:sp>
    </p:spTree>
    <p:extLst>
      <p:ext uri="{BB962C8B-B14F-4D97-AF65-F5344CB8AC3E}">
        <p14:creationId xmlns:p14="http://schemas.microsoft.com/office/powerpoint/2010/main" val="3437982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9F19E0-8FE3-45E8-A227-D74EEF1A6322}"/>
              </a:ext>
            </a:extLst>
          </p:cNvPr>
          <p:cNvSpPr>
            <a:spLocks noGrp="1"/>
          </p:cNvSpPr>
          <p:nvPr>
            <p:ph type="dt" sz="half" idx="10"/>
          </p:nvPr>
        </p:nvSpPr>
        <p:spPr/>
        <p:txBody>
          <a:bodyPr/>
          <a:lstStyle/>
          <a:p>
            <a:fld id="{E8EC309E-27D4-401F-A74A-DEA16C7B51DC}" type="datetime1">
              <a:rPr lang="en-US" smtClean="0"/>
              <a:t>7/9/24</a:t>
            </a:fld>
            <a:endParaRPr lang="en-US"/>
          </a:p>
        </p:txBody>
      </p:sp>
      <p:sp>
        <p:nvSpPr>
          <p:cNvPr id="3" name="Footer Placeholder 2">
            <a:extLst>
              <a:ext uri="{FF2B5EF4-FFF2-40B4-BE49-F238E27FC236}">
                <a16:creationId xmlns:a16="http://schemas.microsoft.com/office/drawing/2014/main" id="{ABFB1926-56F3-40BC-A03F-62B969419E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AFFE2B6-07A4-4AA0-9BCE-204E13DA447E}"/>
              </a:ext>
            </a:extLst>
          </p:cNvPr>
          <p:cNvSpPr>
            <a:spLocks noGrp="1"/>
          </p:cNvSpPr>
          <p:nvPr>
            <p:ph type="sldNum" sz="quarter" idx="12"/>
          </p:nvPr>
        </p:nvSpPr>
        <p:spPr/>
        <p:txBody>
          <a:bodyPr/>
          <a:lstStyle/>
          <a:p>
            <a:fld id="{6586042B-6341-4E38-A80C-926D3BB8AAC9}" type="slidenum">
              <a:rPr lang="en-US" smtClean="0"/>
              <a:t>‹N°›</a:t>
            </a:fld>
            <a:endParaRPr lang="en-US"/>
          </a:p>
        </p:txBody>
      </p:sp>
    </p:spTree>
    <p:extLst>
      <p:ext uri="{BB962C8B-B14F-4D97-AF65-F5344CB8AC3E}">
        <p14:creationId xmlns:p14="http://schemas.microsoft.com/office/powerpoint/2010/main" val="2852089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6266A-CB24-44C5-B2E8-011420844A17}"/>
              </a:ext>
            </a:extLst>
          </p:cNvPr>
          <p:cNvSpPr>
            <a:spLocks noGrp="1"/>
          </p:cNvSpPr>
          <p:nvPr>
            <p:ph type="title"/>
          </p:nvPr>
        </p:nvSpPr>
        <p:spPr>
          <a:xfrm>
            <a:off x="841248" y="549283"/>
            <a:ext cx="4603963" cy="2572489"/>
          </a:xfrm>
        </p:spPr>
        <p:txBody>
          <a:bodyPr anchor="ctr">
            <a:noAutofit/>
          </a:bodyPr>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039DBD1-7133-47A5-A771-2CEA18533491}"/>
              </a:ext>
            </a:extLst>
          </p:cNvPr>
          <p:cNvSpPr>
            <a:spLocks noGrp="1"/>
          </p:cNvSpPr>
          <p:nvPr>
            <p:ph idx="1"/>
          </p:nvPr>
        </p:nvSpPr>
        <p:spPr>
          <a:xfrm>
            <a:off x="5870796" y="549283"/>
            <a:ext cx="4455517" cy="5319704"/>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576A729F-B24D-424E-B067-003B0601F259}"/>
              </a:ext>
            </a:extLst>
          </p:cNvPr>
          <p:cNvSpPr>
            <a:spLocks noGrp="1"/>
          </p:cNvSpPr>
          <p:nvPr>
            <p:ph type="body" sz="half" idx="2"/>
          </p:nvPr>
        </p:nvSpPr>
        <p:spPr>
          <a:xfrm>
            <a:off x="841248" y="3296498"/>
            <a:ext cx="4603963" cy="2572489"/>
          </a:xfrm>
        </p:spPr>
        <p:txBody>
          <a:bodyPr>
            <a:normAutofit/>
          </a:bodyPr>
          <a:lstStyle>
            <a:lvl1pPr marL="0" indent="0">
              <a:buNone/>
              <a:defRPr lang="en-US" sz="2000" kern="1200" dirty="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FA7323-5497-426C-9DD9-3CF69E88EC38}"/>
              </a:ext>
            </a:extLst>
          </p:cNvPr>
          <p:cNvSpPr>
            <a:spLocks noGrp="1"/>
          </p:cNvSpPr>
          <p:nvPr>
            <p:ph type="dt" sz="half" idx="10"/>
          </p:nvPr>
        </p:nvSpPr>
        <p:spPr/>
        <p:txBody>
          <a:bodyPr/>
          <a:lstStyle/>
          <a:p>
            <a:fld id="{6DEA2B81-2BC3-42D7-B67D-05C685AA80AD}" type="datetime1">
              <a:rPr lang="en-US" smtClean="0"/>
              <a:t>7/9/24</a:t>
            </a:fld>
            <a:endParaRPr lang="en-US"/>
          </a:p>
        </p:txBody>
      </p:sp>
      <p:sp>
        <p:nvSpPr>
          <p:cNvPr id="6" name="Footer Placeholder 5">
            <a:extLst>
              <a:ext uri="{FF2B5EF4-FFF2-40B4-BE49-F238E27FC236}">
                <a16:creationId xmlns:a16="http://schemas.microsoft.com/office/drawing/2014/main" id="{45FD7667-4D25-40AF-9D6D-FCB2C21E8E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650918-EDF8-47A5-BEA8-AC9A7A1536DE}"/>
              </a:ext>
            </a:extLst>
          </p:cNvPr>
          <p:cNvSpPr>
            <a:spLocks noGrp="1"/>
          </p:cNvSpPr>
          <p:nvPr>
            <p:ph type="sldNum" sz="quarter" idx="12"/>
          </p:nvPr>
        </p:nvSpPr>
        <p:spPr/>
        <p:txBody>
          <a:bodyPr/>
          <a:lstStyle/>
          <a:p>
            <a:fld id="{6586042B-6341-4E38-A80C-926D3BB8AAC9}" type="slidenum">
              <a:rPr lang="en-US" smtClean="0"/>
              <a:t>‹N°›</a:t>
            </a:fld>
            <a:endParaRPr lang="en-US"/>
          </a:p>
        </p:txBody>
      </p:sp>
    </p:spTree>
    <p:extLst>
      <p:ext uri="{BB962C8B-B14F-4D97-AF65-F5344CB8AC3E}">
        <p14:creationId xmlns:p14="http://schemas.microsoft.com/office/powerpoint/2010/main" val="2000800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C5D2B-FAFB-4BC9-A917-610FDCD0B859}"/>
              </a:ext>
            </a:extLst>
          </p:cNvPr>
          <p:cNvSpPr>
            <a:spLocks noGrp="1"/>
          </p:cNvSpPr>
          <p:nvPr>
            <p:ph type="title"/>
          </p:nvPr>
        </p:nvSpPr>
        <p:spPr>
          <a:xfrm>
            <a:off x="841249" y="552782"/>
            <a:ext cx="4608576" cy="2569464"/>
          </a:xfrm>
        </p:spPr>
        <p:txBody>
          <a:bodyPr anchor="ctr">
            <a:noAutofit/>
          </a:bodyPr>
          <a:lstStyle>
            <a:lvl1pPr algn="l" defTabSz="914400" rtl="0" eaLnBrk="1" latinLnBrk="0" hangingPunct="1">
              <a:lnSpc>
                <a:spcPct val="90000"/>
              </a:lnSpc>
              <a:spcBef>
                <a:spcPct val="0"/>
              </a:spcBef>
              <a:buNone/>
              <a:defRPr lang="en-US" sz="4400" kern="1200" dirty="0">
                <a:solidFill>
                  <a:schemeClr val="tx1"/>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226A694-5302-42BE-8A7A-6007C10F8F70}"/>
              </a:ext>
            </a:extLst>
          </p:cNvPr>
          <p:cNvSpPr>
            <a:spLocks noGrp="1"/>
          </p:cNvSpPr>
          <p:nvPr>
            <p:ph type="pic" idx="1"/>
          </p:nvPr>
        </p:nvSpPr>
        <p:spPr>
          <a:xfrm>
            <a:off x="5825952" y="552783"/>
            <a:ext cx="4663440" cy="530826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8E4481C-81D6-4329-8203-70B3FCC3F8FE}"/>
              </a:ext>
            </a:extLst>
          </p:cNvPr>
          <p:cNvSpPr>
            <a:spLocks noGrp="1"/>
          </p:cNvSpPr>
          <p:nvPr>
            <p:ph type="body" sz="half" idx="2"/>
          </p:nvPr>
        </p:nvSpPr>
        <p:spPr>
          <a:xfrm>
            <a:off x="841249" y="3300984"/>
            <a:ext cx="4608576" cy="2569464"/>
          </a:xfrm>
        </p:spPr>
        <p:txBody>
          <a:bodyPr>
            <a:normAutofit/>
          </a:bodyPr>
          <a:lstStyle>
            <a:lvl1pPr marL="0" indent="0">
              <a:buNone/>
              <a:defRPr lang="en-US" sz="20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AD6C12-26C4-4DF7-B013-56D0849AC7DE}"/>
              </a:ext>
            </a:extLst>
          </p:cNvPr>
          <p:cNvSpPr>
            <a:spLocks noGrp="1"/>
          </p:cNvSpPr>
          <p:nvPr>
            <p:ph type="dt" sz="half" idx="10"/>
          </p:nvPr>
        </p:nvSpPr>
        <p:spPr/>
        <p:txBody>
          <a:bodyPr/>
          <a:lstStyle/>
          <a:p>
            <a:fld id="{F0DB8F2B-E487-4905-B553-FB649F2B6F23}" type="datetime1">
              <a:rPr lang="en-US" smtClean="0"/>
              <a:t>7/9/24</a:t>
            </a:fld>
            <a:endParaRPr lang="en-US"/>
          </a:p>
        </p:txBody>
      </p:sp>
      <p:sp>
        <p:nvSpPr>
          <p:cNvPr id="6" name="Footer Placeholder 5">
            <a:extLst>
              <a:ext uri="{FF2B5EF4-FFF2-40B4-BE49-F238E27FC236}">
                <a16:creationId xmlns:a16="http://schemas.microsoft.com/office/drawing/2014/main" id="{5CE2F307-FB97-40EC-8517-E6F351B3DA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C1B397-305A-42B7-A763-829634B939A9}"/>
              </a:ext>
            </a:extLst>
          </p:cNvPr>
          <p:cNvSpPr>
            <a:spLocks noGrp="1"/>
          </p:cNvSpPr>
          <p:nvPr>
            <p:ph type="sldNum" sz="quarter" idx="12"/>
          </p:nvPr>
        </p:nvSpPr>
        <p:spPr/>
        <p:txBody>
          <a:bodyPr/>
          <a:lstStyle/>
          <a:p>
            <a:fld id="{6586042B-6341-4E38-A80C-926D3BB8AAC9}" type="slidenum">
              <a:rPr lang="en-US" smtClean="0"/>
              <a:t>‹N°›</a:t>
            </a:fld>
            <a:endParaRPr lang="en-US"/>
          </a:p>
        </p:txBody>
      </p:sp>
    </p:spTree>
    <p:extLst>
      <p:ext uri="{BB962C8B-B14F-4D97-AF65-F5344CB8AC3E}">
        <p14:creationId xmlns:p14="http://schemas.microsoft.com/office/powerpoint/2010/main" val="3768351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4BD48A-4D17-4225-AC4D-67B4C686C55D}"/>
              </a:ext>
            </a:extLst>
          </p:cNvPr>
          <p:cNvSpPr>
            <a:spLocks noGrp="1"/>
          </p:cNvSpPr>
          <p:nvPr>
            <p:ph type="title"/>
          </p:nvPr>
        </p:nvSpPr>
        <p:spPr>
          <a:xfrm>
            <a:off x="841248" y="552782"/>
            <a:ext cx="94890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7F14A2B-77AF-4E51-B0C1-0D361EF81A2C}"/>
              </a:ext>
            </a:extLst>
          </p:cNvPr>
          <p:cNvSpPr>
            <a:spLocks noGrp="1"/>
          </p:cNvSpPr>
          <p:nvPr>
            <p:ph type="body" idx="1"/>
          </p:nvPr>
        </p:nvSpPr>
        <p:spPr>
          <a:xfrm>
            <a:off x="841248" y="2096199"/>
            <a:ext cx="9489000" cy="374738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239C2F5-57CA-4152-A766-8F877538FB16}"/>
              </a:ext>
            </a:extLst>
          </p:cNvPr>
          <p:cNvSpPr>
            <a:spLocks noGrp="1"/>
          </p:cNvSpPr>
          <p:nvPr>
            <p:ph type="dt" sz="half" idx="2"/>
          </p:nvPr>
        </p:nvSpPr>
        <p:spPr>
          <a:xfrm>
            <a:off x="841248" y="6102693"/>
            <a:ext cx="2743200" cy="365125"/>
          </a:xfrm>
          <a:prstGeom prst="rect">
            <a:avLst/>
          </a:prstGeom>
        </p:spPr>
        <p:txBody>
          <a:bodyPr vert="horz" lIns="91440" tIns="45720" rIns="91440" bIns="45720" rtlCol="0" anchor="ctr"/>
          <a:lstStyle>
            <a:lvl1pPr algn="l">
              <a:defRPr lang="en-US" sz="1000" b="1" kern="1200" cap="all" spc="300" baseline="0" smtClean="0">
                <a:solidFill>
                  <a:schemeClr val="tx1"/>
                </a:solidFill>
                <a:latin typeface="+mn-lt"/>
                <a:ea typeface="+mn-ea"/>
                <a:cs typeface="+mn-cs"/>
              </a:defRPr>
            </a:lvl1pPr>
          </a:lstStyle>
          <a:p>
            <a:fld id="{6EF7C3A7-D6F6-4D38-A7C3-B72967BB81A6}" type="datetime1">
              <a:rPr lang="en-US" smtClean="0"/>
              <a:t>7/9/24</a:t>
            </a:fld>
            <a:endParaRPr lang="en-US"/>
          </a:p>
        </p:txBody>
      </p:sp>
      <p:sp>
        <p:nvSpPr>
          <p:cNvPr id="5" name="Footer Placeholder 4">
            <a:extLst>
              <a:ext uri="{FF2B5EF4-FFF2-40B4-BE49-F238E27FC236}">
                <a16:creationId xmlns:a16="http://schemas.microsoft.com/office/drawing/2014/main" id="{A1225FB5-D02B-4BB9-8B8B-D1A11CFE8961}"/>
              </a:ext>
            </a:extLst>
          </p:cNvPr>
          <p:cNvSpPr>
            <a:spLocks noGrp="1"/>
          </p:cNvSpPr>
          <p:nvPr>
            <p:ph type="ftr" sz="quarter" idx="3"/>
          </p:nvPr>
        </p:nvSpPr>
        <p:spPr>
          <a:xfrm rot="5400000">
            <a:off x="9234260" y="2427620"/>
            <a:ext cx="4114800" cy="365125"/>
          </a:xfrm>
          <a:prstGeom prst="rect">
            <a:avLst/>
          </a:prstGeom>
        </p:spPr>
        <p:txBody>
          <a:bodyPr vert="horz" lIns="91440" tIns="45720" rIns="91440" bIns="45720" rtlCol="0" anchor="ctr"/>
          <a:lstStyle>
            <a:lvl1pPr algn="l">
              <a:defRPr lang="en-US" sz="1000" b="1" kern="1200" cap="all" spc="300" baseline="0">
                <a:solidFill>
                  <a:schemeClr val="tx1"/>
                </a:solidFill>
                <a:latin typeface="+mn-lt"/>
                <a:ea typeface="+mn-ea"/>
                <a:cs typeface="+mn-cs"/>
              </a:defRPr>
            </a:lvl1pPr>
          </a:lstStyle>
          <a:p>
            <a:endParaRPr lang="en-US"/>
          </a:p>
        </p:txBody>
      </p:sp>
      <p:sp>
        <p:nvSpPr>
          <p:cNvPr id="6" name="Slide Number Placeholder 5">
            <a:extLst>
              <a:ext uri="{FF2B5EF4-FFF2-40B4-BE49-F238E27FC236}">
                <a16:creationId xmlns:a16="http://schemas.microsoft.com/office/drawing/2014/main" id="{EF6244FF-6F88-4090-A77F-499DF9AAEA8B}"/>
              </a:ext>
            </a:extLst>
          </p:cNvPr>
          <p:cNvSpPr>
            <a:spLocks noGrp="1"/>
          </p:cNvSpPr>
          <p:nvPr>
            <p:ph type="sldNum" sz="quarter" idx="4"/>
          </p:nvPr>
        </p:nvSpPr>
        <p:spPr>
          <a:xfrm>
            <a:off x="10815546" y="5878515"/>
            <a:ext cx="952229" cy="420381"/>
          </a:xfrm>
          <a:prstGeom prst="rect">
            <a:avLst/>
          </a:prstGeom>
        </p:spPr>
        <p:txBody>
          <a:bodyPr vert="horz" lIns="91440" tIns="45720" rIns="91440" bIns="45720" rtlCol="0" anchor="ctr"/>
          <a:lstStyle>
            <a:lvl1pPr algn="ctr">
              <a:defRPr lang="en-US" sz="3200" b="1" kern="1200" cap="all" spc="300" baseline="0" smtClean="0">
                <a:solidFill>
                  <a:schemeClr val="tx1"/>
                </a:solidFill>
                <a:latin typeface="+mn-lt"/>
                <a:ea typeface="+mn-ea"/>
                <a:cs typeface="+mn-cs"/>
              </a:defRPr>
            </a:lvl1pPr>
          </a:lstStyle>
          <a:p>
            <a:fld id="{6586042B-6341-4E38-A80C-926D3BB8AAC9}" type="slidenum">
              <a:rPr lang="en-US" smtClean="0"/>
              <a:t>‹N°›</a:t>
            </a:fld>
            <a:endParaRPr lang="en-US"/>
          </a:p>
        </p:txBody>
      </p:sp>
      <p:sp>
        <p:nvSpPr>
          <p:cNvPr id="7" name="Rectangle 6">
            <a:extLst>
              <a:ext uri="{FF2B5EF4-FFF2-40B4-BE49-F238E27FC236}">
                <a16:creationId xmlns:a16="http://schemas.microsoft.com/office/drawing/2014/main" id="{F194AEDE-F25F-43E6-A2C4-7FFF41074990}"/>
              </a:ext>
            </a:extLst>
          </p:cNvPr>
          <p:cNvSpPr/>
          <p:nvPr/>
        </p:nvSpPr>
        <p:spPr>
          <a:xfrm>
            <a:off x="367744" y="334928"/>
            <a:ext cx="11456511" cy="6188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4C793C08-EF4C-422B-A728-6C717C47DF6F}"/>
              </a:ext>
            </a:extLst>
          </p:cNvPr>
          <p:cNvCxnSpPr>
            <a:cxnSpLocks/>
          </p:cNvCxnSpPr>
          <p:nvPr/>
        </p:nvCxnSpPr>
        <p:spPr>
          <a:xfrm>
            <a:off x="10748698" y="334928"/>
            <a:ext cx="0" cy="6188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E825BC6-56A8-46DE-8037-A9A577624B0D}"/>
              </a:ext>
            </a:extLst>
          </p:cNvPr>
          <p:cNvCxnSpPr>
            <a:cxnSpLocks/>
          </p:cNvCxnSpPr>
          <p:nvPr/>
        </p:nvCxnSpPr>
        <p:spPr>
          <a:xfrm>
            <a:off x="373060" y="6047437"/>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82956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5" r:id="rId6"/>
    <p:sldLayoutId id="2147483680" r:id="rId7"/>
    <p:sldLayoutId id="2147483681" r:id="rId8"/>
    <p:sldLayoutId id="2147483682" r:id="rId9"/>
    <p:sldLayoutId id="2147483684" r:id="rId10"/>
    <p:sldLayoutId id="214748368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30000"/>
        </a:lnSpc>
        <a:spcBef>
          <a:spcPts val="500"/>
        </a:spcBef>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130000"/>
        </a:lnSpc>
        <a:spcBef>
          <a:spcPts val="500"/>
        </a:spcBef>
        <a:buFont typeface="Arial" panose="020B0604020202020204" pitchFamily="34" charset="0"/>
        <a:buChar char="•"/>
        <a:defRPr sz="1600" kern="1200">
          <a:solidFill>
            <a:schemeClr val="tx1"/>
          </a:solidFill>
          <a:latin typeface="+mn-lt"/>
          <a:ea typeface="+mn-ea"/>
          <a:cs typeface="+mn-cs"/>
        </a:defRPr>
      </a:lvl3pPr>
      <a:lvl4pPr marL="13716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4pPr>
      <a:lvl5pPr marL="18288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hyperlink" Target="https://ssrn.com/abstract=1845709" TargetMode="External"/><Relationship Id="rId2" Type="http://schemas.openxmlformats.org/officeDocument/2006/relationships/hyperlink" Target="https://www.openscience.fr/La-convention-citoyenne-etudiante-quel-impact-sur-l-horizontalisation-du" TargetMode="External"/><Relationship Id="rId1" Type="http://schemas.openxmlformats.org/officeDocument/2006/relationships/slideLayout" Target="../slideLayouts/slideLayout2.xml"/><Relationship Id="rId4" Type="http://schemas.openxmlformats.org/officeDocument/2006/relationships/hyperlink" Target="https://doi.org/10.1111/1475-6765.12207"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Background Fill">
            <a:extLst>
              <a:ext uri="{FF2B5EF4-FFF2-40B4-BE49-F238E27FC236}">
                <a16:creationId xmlns:a16="http://schemas.microsoft.com/office/drawing/2014/main" id="{6DA65B90-7B06-4499-91BA-CDDD36132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809AF63-89DB-578A-6C1F-A63A6A255B13}"/>
              </a:ext>
            </a:extLst>
          </p:cNvPr>
          <p:cNvSpPr>
            <a:spLocks noGrp="1"/>
          </p:cNvSpPr>
          <p:nvPr>
            <p:ph type="ctrTitle"/>
          </p:nvPr>
        </p:nvSpPr>
        <p:spPr>
          <a:xfrm>
            <a:off x="367741" y="4830723"/>
            <a:ext cx="6899942" cy="1339964"/>
          </a:xfrm>
        </p:spPr>
        <p:txBody>
          <a:bodyPr anchor="ctr">
            <a:noAutofit/>
          </a:bodyPr>
          <a:lstStyle/>
          <a:p>
            <a:r>
              <a:rPr lang="fr-FR" sz="3600" b="1" dirty="0"/>
              <a:t>Faisons délibérer nos </a:t>
            </a:r>
            <a:r>
              <a:rPr lang="fr-FR" sz="3600" b="1" dirty="0" err="1"/>
              <a:t>étudiant.es</a:t>
            </a:r>
            <a:r>
              <a:rPr lang="fr-FR" sz="3600" b="1" dirty="0"/>
              <a:t> </a:t>
            </a:r>
            <a:r>
              <a:rPr lang="fr-FR" sz="3600" b="1" kern="1800" dirty="0">
                <a:effectLst/>
                <a:ea typeface="Times New Roman" panose="02020603050405020304" pitchFamily="18" charset="0"/>
                <a:cs typeface="Times New Roman" panose="02020603050405020304" pitchFamily="18" charset="0"/>
              </a:rPr>
              <a:t>sur la transformation écologique des universités </a:t>
            </a:r>
            <a:endParaRPr lang="fr-FR" sz="3600" b="1" dirty="0"/>
          </a:p>
        </p:txBody>
      </p:sp>
      <p:sp>
        <p:nvSpPr>
          <p:cNvPr id="3" name="Sous-titre 2">
            <a:extLst>
              <a:ext uri="{FF2B5EF4-FFF2-40B4-BE49-F238E27FC236}">
                <a16:creationId xmlns:a16="http://schemas.microsoft.com/office/drawing/2014/main" id="{F2006910-BB49-C747-A585-C2987474D788}"/>
              </a:ext>
            </a:extLst>
          </p:cNvPr>
          <p:cNvSpPr>
            <a:spLocks noGrp="1"/>
          </p:cNvSpPr>
          <p:nvPr>
            <p:ph type="subTitle" idx="1"/>
          </p:nvPr>
        </p:nvSpPr>
        <p:spPr>
          <a:xfrm>
            <a:off x="7284442" y="4495790"/>
            <a:ext cx="3464253" cy="1551632"/>
          </a:xfrm>
        </p:spPr>
        <p:txBody>
          <a:bodyPr anchor="t">
            <a:noAutofit/>
          </a:bodyPr>
          <a:lstStyle/>
          <a:p>
            <a:pPr>
              <a:lnSpc>
                <a:spcPct val="100000"/>
              </a:lnSpc>
              <a:spcBef>
                <a:spcPts val="0"/>
              </a:spcBef>
            </a:pPr>
            <a:r>
              <a:rPr lang="fr-FR" b="1" dirty="0"/>
              <a:t>Laurent </a:t>
            </a:r>
            <a:r>
              <a:rPr lang="fr-FR" b="1" dirty="0" err="1"/>
              <a:t>Devisme</a:t>
            </a:r>
            <a:r>
              <a:rPr lang="fr-FR" b="1" dirty="0"/>
              <a:t> Nantes U</a:t>
            </a:r>
          </a:p>
          <a:p>
            <a:pPr>
              <a:lnSpc>
                <a:spcPct val="100000"/>
              </a:lnSpc>
              <a:spcBef>
                <a:spcPts val="0"/>
              </a:spcBef>
            </a:pPr>
            <a:r>
              <a:rPr lang="fr-FR" b="1" dirty="0"/>
              <a:t>Alice </a:t>
            </a:r>
            <a:r>
              <a:rPr lang="fr-FR" b="1" dirty="0" err="1"/>
              <a:t>Bellicha</a:t>
            </a:r>
            <a:r>
              <a:rPr lang="fr-FR" b="1" dirty="0"/>
              <a:t> USPN</a:t>
            </a:r>
          </a:p>
          <a:p>
            <a:pPr>
              <a:lnSpc>
                <a:spcPct val="100000"/>
              </a:lnSpc>
              <a:spcBef>
                <a:spcPts val="0"/>
              </a:spcBef>
            </a:pPr>
            <a:r>
              <a:rPr lang="fr-FR" b="1" dirty="0"/>
              <a:t>Olivier Halévy Sorbonne Nouvelle </a:t>
            </a:r>
          </a:p>
          <a:p>
            <a:pPr>
              <a:lnSpc>
                <a:spcPct val="100000"/>
              </a:lnSpc>
              <a:spcBef>
                <a:spcPts val="0"/>
              </a:spcBef>
            </a:pPr>
            <a:r>
              <a:rPr lang="fr-FR" b="1" dirty="0"/>
              <a:t>Emilie Frenkiel UPEC</a:t>
            </a:r>
          </a:p>
          <a:p>
            <a:pPr>
              <a:lnSpc>
                <a:spcPct val="100000"/>
              </a:lnSpc>
              <a:spcBef>
                <a:spcPts val="0"/>
              </a:spcBef>
            </a:pPr>
            <a:r>
              <a:rPr lang="fr-FR" b="1" dirty="0"/>
              <a:t>Olivier Michel UPEC </a:t>
            </a:r>
          </a:p>
        </p:txBody>
      </p:sp>
      <p:pic>
        <p:nvPicPr>
          <p:cNvPr id="5" name="Image 4">
            <a:extLst>
              <a:ext uri="{FF2B5EF4-FFF2-40B4-BE49-F238E27FC236}">
                <a16:creationId xmlns:a16="http://schemas.microsoft.com/office/drawing/2014/main" id="{9E23CE20-B510-E68F-9762-9ACA2B2C5515}"/>
              </a:ext>
            </a:extLst>
          </p:cNvPr>
          <p:cNvPicPr>
            <a:picLocks noChangeAspect="1"/>
          </p:cNvPicPr>
          <p:nvPr/>
        </p:nvPicPr>
        <p:blipFill>
          <a:blip r:embed="rId2"/>
          <a:stretch>
            <a:fillRect/>
          </a:stretch>
        </p:blipFill>
        <p:spPr>
          <a:xfrm>
            <a:off x="500065" y="440100"/>
            <a:ext cx="10058397" cy="3922775"/>
          </a:xfrm>
          <a:prstGeom prst="rect">
            <a:avLst/>
          </a:prstGeom>
        </p:spPr>
      </p:pic>
      <p:sp>
        <p:nvSpPr>
          <p:cNvPr id="12" name="Main Frame">
            <a:extLst>
              <a:ext uri="{FF2B5EF4-FFF2-40B4-BE49-F238E27FC236}">
                <a16:creationId xmlns:a16="http://schemas.microsoft.com/office/drawing/2014/main" id="{9502469D-C562-48E3-ABA2-3CFA55C526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Main Horizontal Connector">
            <a:extLst>
              <a:ext uri="{FF2B5EF4-FFF2-40B4-BE49-F238E27FC236}">
                <a16:creationId xmlns:a16="http://schemas.microsoft.com/office/drawing/2014/main" id="{4D594499-F983-4364-8ABC-5BCDC2E906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75032" y="6047437"/>
            <a:ext cx="347366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Main Vertical Connector">
            <a:extLst>
              <a:ext uri="{FF2B5EF4-FFF2-40B4-BE49-F238E27FC236}">
                <a16:creationId xmlns:a16="http://schemas.microsoft.com/office/drawing/2014/main" id="{6D4C177C-581F-4CC8-A686-0B6D25DC6A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BDB03F3-936C-4FC9-8A4E-9ADA66A980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7744" y="4495794"/>
            <a:ext cx="1038095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419107B-6183-4C67-B48F-1418FA94A58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77100" y="4495800"/>
            <a:ext cx="0" cy="202727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Image 6" descr="Une image contenant texte, Police, logo, capture d’écran&#10;&#10;Description générée automatiquement">
            <a:extLst>
              <a:ext uri="{FF2B5EF4-FFF2-40B4-BE49-F238E27FC236}">
                <a16:creationId xmlns:a16="http://schemas.microsoft.com/office/drawing/2014/main" id="{4447A1CE-1125-5962-5801-1F33EE55C96B}"/>
              </a:ext>
            </a:extLst>
          </p:cNvPr>
          <p:cNvPicPr>
            <a:picLocks noChangeAspect="1"/>
          </p:cNvPicPr>
          <p:nvPr/>
        </p:nvPicPr>
        <p:blipFill>
          <a:blip r:embed="rId3"/>
          <a:stretch>
            <a:fillRect/>
          </a:stretch>
        </p:blipFill>
        <p:spPr>
          <a:xfrm>
            <a:off x="7284443" y="6047443"/>
            <a:ext cx="2631080" cy="440428"/>
          </a:xfrm>
          <a:prstGeom prst="rect">
            <a:avLst/>
          </a:prstGeom>
        </p:spPr>
      </p:pic>
    </p:spTree>
    <p:extLst>
      <p:ext uri="{BB962C8B-B14F-4D97-AF65-F5344CB8AC3E}">
        <p14:creationId xmlns:p14="http://schemas.microsoft.com/office/powerpoint/2010/main" val="336428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83E615F1-D6CE-9D78-671C-D94BF258B83D}"/>
              </a:ext>
            </a:extLst>
          </p:cNvPr>
          <p:cNvSpPr>
            <a:spLocks noGrp="1"/>
          </p:cNvSpPr>
          <p:nvPr>
            <p:ph type="title"/>
          </p:nvPr>
        </p:nvSpPr>
        <p:spPr>
          <a:xfrm>
            <a:off x="367744" y="552782"/>
            <a:ext cx="9784428" cy="1154711"/>
          </a:xfrm>
        </p:spPr>
        <p:txBody>
          <a:bodyPr>
            <a:normAutofit/>
          </a:bodyPr>
          <a:lstStyle/>
          <a:p>
            <a:r>
              <a:rPr lang="fr-FR" dirty="0"/>
              <a:t>Conventions citoyennes</a:t>
            </a:r>
          </a:p>
        </p:txBody>
      </p:sp>
      <p:sp>
        <p:nvSpPr>
          <p:cNvPr id="9" name="Content Placeholder 8">
            <a:extLst>
              <a:ext uri="{FF2B5EF4-FFF2-40B4-BE49-F238E27FC236}">
                <a16:creationId xmlns:a16="http://schemas.microsoft.com/office/drawing/2014/main" id="{E5CD9B7B-A019-0029-D9F4-C673DF0A14A6}"/>
              </a:ext>
            </a:extLst>
          </p:cNvPr>
          <p:cNvSpPr>
            <a:spLocks noGrp="1"/>
          </p:cNvSpPr>
          <p:nvPr>
            <p:ph idx="1"/>
          </p:nvPr>
        </p:nvSpPr>
        <p:spPr>
          <a:xfrm>
            <a:off x="373060" y="2042420"/>
            <a:ext cx="4156075" cy="3998663"/>
          </a:xfrm>
        </p:spPr>
        <p:txBody>
          <a:bodyPr anchor="t">
            <a:normAutofit fontScale="85000" lnSpcReduction="20000"/>
          </a:bodyPr>
          <a:lstStyle/>
          <a:p>
            <a:pPr marL="0" indent="0" algn="l">
              <a:buNone/>
            </a:pPr>
            <a:r>
              <a:rPr lang="fr-FR" sz="2000" dirty="0">
                <a:latin typeface="Times New Roman" panose="02020603050405020304" pitchFamily="18" charset="0"/>
                <a:ea typeface="Times New Roman" panose="02020603050405020304" pitchFamily="18" charset="0"/>
              </a:rPr>
              <a:t>D</a:t>
            </a:r>
            <a:r>
              <a:rPr lang="fr-FR" sz="2000" dirty="0">
                <a:effectLst/>
                <a:latin typeface="Times New Roman" panose="02020603050405020304" pitchFamily="18" charset="0"/>
                <a:ea typeface="Times New Roman" panose="02020603050405020304" pitchFamily="18" charset="0"/>
              </a:rPr>
              <a:t>ispositifs d’inclusion de personnes non-expertes, habituellement </a:t>
            </a:r>
            <a:r>
              <a:rPr lang="fr-FR" sz="2000" b="1" dirty="0">
                <a:effectLst/>
                <a:latin typeface="Times New Roman" panose="02020603050405020304" pitchFamily="18" charset="0"/>
                <a:ea typeface="Times New Roman" panose="02020603050405020304" pitchFamily="18" charset="0"/>
              </a:rPr>
              <a:t>tirées au sort</a:t>
            </a:r>
            <a:r>
              <a:rPr lang="fr-FR" sz="2000" dirty="0">
                <a:effectLst/>
                <a:latin typeface="Times New Roman" panose="02020603050405020304" pitchFamily="18" charset="0"/>
                <a:ea typeface="Times New Roman" panose="02020603050405020304" pitchFamily="18" charset="0"/>
              </a:rPr>
              <a:t>, dans un processus décisionnel complexe (Smith 2009, Courant 2020). </a:t>
            </a:r>
          </a:p>
          <a:p>
            <a:pPr marL="0" indent="0" algn="l">
              <a:buNone/>
            </a:pPr>
            <a:r>
              <a:rPr lang="fr-FR" sz="2000" dirty="0">
                <a:effectLst/>
                <a:latin typeface="Times New Roman" panose="02020603050405020304" pitchFamily="18" charset="0"/>
                <a:ea typeface="Times New Roman" panose="02020603050405020304" pitchFamily="18" charset="0"/>
              </a:rPr>
              <a:t>Dans ces conventions est organisée une </a:t>
            </a:r>
            <a:r>
              <a:rPr lang="fr-FR" sz="2000" b="1" dirty="0">
                <a:effectLst/>
                <a:latin typeface="Times New Roman" panose="02020603050405020304" pitchFamily="18" charset="0"/>
                <a:ea typeface="Times New Roman" panose="02020603050405020304" pitchFamily="18" charset="0"/>
              </a:rPr>
              <a:t>formation</a:t>
            </a:r>
            <a:r>
              <a:rPr lang="fr-FR" sz="2000" dirty="0">
                <a:effectLst/>
                <a:latin typeface="Times New Roman" panose="02020603050405020304" pitchFamily="18" charset="0"/>
                <a:ea typeface="Times New Roman" panose="02020603050405020304" pitchFamily="18" charset="0"/>
              </a:rPr>
              <a:t> qui vise à mettre </a:t>
            </a:r>
            <a:r>
              <a:rPr lang="fr-FR" sz="2000" dirty="0" err="1">
                <a:effectLst/>
                <a:latin typeface="Times New Roman" panose="02020603050405020304" pitchFamily="18" charset="0"/>
                <a:ea typeface="Times New Roman" panose="02020603050405020304" pitchFamily="18" charset="0"/>
              </a:rPr>
              <a:t>tou.te.s</a:t>
            </a:r>
            <a:r>
              <a:rPr lang="fr-FR" sz="2000" dirty="0">
                <a:effectLst/>
                <a:latin typeface="Times New Roman" panose="02020603050405020304" pitchFamily="18" charset="0"/>
                <a:ea typeface="Times New Roman" panose="02020603050405020304" pitchFamily="18" charset="0"/>
              </a:rPr>
              <a:t> les </a:t>
            </a:r>
            <a:r>
              <a:rPr lang="fr-FR" sz="2000" dirty="0" err="1">
                <a:effectLst/>
                <a:latin typeface="Times New Roman" panose="02020603050405020304" pitchFamily="18" charset="0"/>
                <a:ea typeface="Times New Roman" panose="02020603050405020304" pitchFamily="18" charset="0"/>
              </a:rPr>
              <a:t>participant.e.s</a:t>
            </a:r>
            <a:r>
              <a:rPr lang="fr-FR" sz="2000" dirty="0">
                <a:effectLst/>
                <a:latin typeface="Times New Roman" panose="02020603050405020304" pitchFamily="18" charset="0"/>
                <a:ea typeface="Times New Roman" panose="02020603050405020304" pitchFamily="18" charset="0"/>
              </a:rPr>
              <a:t> au même niveau de connaissances sur les sujets complexes en question. Les échanges des </a:t>
            </a:r>
            <a:r>
              <a:rPr lang="fr-FR" sz="2000" dirty="0" err="1">
                <a:effectLst/>
                <a:latin typeface="Times New Roman" panose="02020603050405020304" pitchFamily="18" charset="0"/>
                <a:ea typeface="Times New Roman" panose="02020603050405020304" pitchFamily="18" charset="0"/>
              </a:rPr>
              <a:t>participant.e.s</a:t>
            </a:r>
            <a:r>
              <a:rPr lang="fr-FR" sz="2000" dirty="0">
                <a:effectLst/>
                <a:latin typeface="Times New Roman" panose="02020603050405020304" pitchFamily="18" charset="0"/>
                <a:ea typeface="Times New Roman" panose="02020603050405020304" pitchFamily="18" charset="0"/>
              </a:rPr>
              <a:t> ou </a:t>
            </a:r>
            <a:r>
              <a:rPr lang="fr-FR" sz="2000" dirty="0" err="1">
                <a:effectLst/>
                <a:latin typeface="Times New Roman" panose="02020603050405020304" pitchFamily="18" charset="0"/>
                <a:ea typeface="Times New Roman" panose="02020603050405020304" pitchFamily="18" charset="0"/>
              </a:rPr>
              <a:t>conventionné.e.s</a:t>
            </a:r>
            <a:r>
              <a:rPr lang="fr-FR" sz="2000" dirty="0">
                <a:effectLst/>
                <a:latin typeface="Times New Roman" panose="02020603050405020304" pitchFamily="18" charset="0"/>
                <a:ea typeface="Times New Roman" panose="02020603050405020304" pitchFamily="18" charset="0"/>
              </a:rPr>
              <a:t>, qui forment un </a:t>
            </a:r>
            <a:r>
              <a:rPr lang="fr-FR" sz="2000" b="1" dirty="0">
                <a:effectLst/>
                <a:latin typeface="Times New Roman" panose="02020603050405020304" pitchFamily="18" charset="0"/>
                <a:ea typeface="Times New Roman" panose="02020603050405020304" pitchFamily="18" charset="0"/>
              </a:rPr>
              <a:t>mini-public </a:t>
            </a:r>
            <a:r>
              <a:rPr lang="fr-FR" sz="2000" dirty="0">
                <a:effectLst/>
                <a:latin typeface="Times New Roman" panose="02020603050405020304" pitchFamily="18" charset="0"/>
                <a:ea typeface="Times New Roman" panose="02020603050405020304" pitchFamily="18" charset="0"/>
              </a:rPr>
              <a:t>(microcosme, contrefactuel), sont </a:t>
            </a:r>
            <a:r>
              <a:rPr lang="fr-FR" sz="2000" b="1" dirty="0">
                <a:effectLst/>
                <a:latin typeface="Times New Roman" panose="02020603050405020304" pitchFamily="18" charset="0"/>
                <a:ea typeface="Times New Roman" panose="02020603050405020304" pitchFamily="18" charset="0"/>
              </a:rPr>
              <a:t>facilités</a:t>
            </a:r>
            <a:r>
              <a:rPr lang="fr-FR" sz="2000" dirty="0">
                <a:effectLst/>
                <a:latin typeface="Times New Roman" panose="02020603050405020304" pitchFamily="18" charset="0"/>
                <a:ea typeface="Times New Roman" panose="02020603050405020304" pitchFamily="18" charset="0"/>
              </a:rPr>
              <a:t> afin qu’</a:t>
            </a:r>
            <a:r>
              <a:rPr lang="fr-FR" sz="2000" dirty="0" err="1">
                <a:effectLst/>
                <a:latin typeface="Times New Roman" panose="02020603050405020304" pitchFamily="18" charset="0"/>
                <a:ea typeface="Times New Roman" panose="02020603050405020304" pitchFamily="18" charset="0"/>
              </a:rPr>
              <a:t>iels</a:t>
            </a:r>
            <a:r>
              <a:rPr lang="fr-FR" sz="2000" dirty="0">
                <a:effectLst/>
                <a:latin typeface="Times New Roman" panose="02020603050405020304" pitchFamily="18" charset="0"/>
                <a:ea typeface="Times New Roman" panose="02020603050405020304" pitchFamily="18" charset="0"/>
              </a:rPr>
              <a:t> délibèrent pour formuler des </a:t>
            </a:r>
            <a:r>
              <a:rPr lang="fr-FR" sz="2000" b="1" dirty="0">
                <a:effectLst/>
                <a:latin typeface="Times New Roman" panose="02020603050405020304" pitchFamily="18" charset="0"/>
                <a:ea typeface="Times New Roman" panose="02020603050405020304" pitchFamily="18" charset="0"/>
              </a:rPr>
              <a:t>propositions de politiques publiques</a:t>
            </a:r>
            <a:r>
              <a:rPr lang="fr-FR" sz="2000" dirty="0">
                <a:effectLst/>
                <a:latin typeface="Times New Roman" panose="02020603050405020304" pitchFamily="18" charset="0"/>
                <a:ea typeface="Times New Roman" panose="02020603050405020304" pitchFamily="18" charset="0"/>
              </a:rPr>
              <a:t>.</a:t>
            </a:r>
          </a:p>
          <a:p>
            <a:endParaRPr lang="en-US" dirty="0"/>
          </a:p>
        </p:txBody>
      </p:sp>
      <p:pic>
        <p:nvPicPr>
          <p:cNvPr id="5" name="Espace réservé du contenu 4" descr="Une image contenant scène, habits, hall, intérieur&#10;&#10;Description générée automatiquement">
            <a:extLst>
              <a:ext uri="{FF2B5EF4-FFF2-40B4-BE49-F238E27FC236}">
                <a16:creationId xmlns:a16="http://schemas.microsoft.com/office/drawing/2014/main" id="{BA410CEE-1006-5BDE-DFFC-0BBFAD1421FC}"/>
              </a:ext>
            </a:extLst>
          </p:cNvPr>
          <p:cNvPicPr>
            <a:picLocks noChangeAspect="1"/>
          </p:cNvPicPr>
          <p:nvPr/>
        </p:nvPicPr>
        <p:blipFill rotWithShape="1">
          <a:blip r:embed="rId2"/>
          <a:srcRect t="8987" r="-2" b="-2"/>
          <a:stretch/>
        </p:blipFill>
        <p:spPr>
          <a:xfrm>
            <a:off x="4689347" y="1911349"/>
            <a:ext cx="6059351" cy="4136089"/>
          </a:xfrm>
          <a:prstGeom prst="rect">
            <a:avLst/>
          </a:prstGeom>
        </p:spPr>
      </p:pic>
      <p:sp>
        <p:nvSpPr>
          <p:cNvPr id="14" name="Main Frame">
            <a:extLst>
              <a:ext uri="{FF2B5EF4-FFF2-40B4-BE49-F238E27FC236}">
                <a16:creationId xmlns:a16="http://schemas.microsoft.com/office/drawing/2014/main" id="{8B3D301E-EEB6-4474-BFB1-FCD7A1F30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Main Horizontal Connector">
            <a:extLst>
              <a:ext uri="{FF2B5EF4-FFF2-40B4-BE49-F238E27FC236}">
                <a16:creationId xmlns:a16="http://schemas.microsoft.com/office/drawing/2014/main" id="{85F2753B-199B-4FF0-838F-41E8D058E9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Main Vertical Connector">
            <a:extLst>
              <a:ext uri="{FF2B5EF4-FFF2-40B4-BE49-F238E27FC236}">
                <a16:creationId xmlns:a16="http://schemas.microsoft.com/office/drawing/2014/main" id="{B0BDEAB7-0E83-4F55-90F4-098569F5A5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A245249-2F4C-4F85-AB62-095DBE5249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7744" y="1905000"/>
            <a:ext cx="1038095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2D08E46-4633-48DB-9AC2-D98F115E43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86300" y="1905000"/>
            <a:ext cx="0" cy="41424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6975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3E5C2D-92D4-B06A-14FC-5B4B0384C8D9}"/>
              </a:ext>
            </a:extLst>
          </p:cNvPr>
          <p:cNvSpPr>
            <a:spLocks noGrp="1"/>
          </p:cNvSpPr>
          <p:nvPr>
            <p:ph type="title"/>
          </p:nvPr>
        </p:nvSpPr>
        <p:spPr/>
        <p:txBody>
          <a:bodyPr/>
          <a:lstStyle/>
          <a:p>
            <a:r>
              <a:rPr lang="fr-FR" dirty="0"/>
              <a:t>L’Assemblée des Communautés de l’UPEC</a:t>
            </a:r>
          </a:p>
        </p:txBody>
      </p:sp>
      <p:sp>
        <p:nvSpPr>
          <p:cNvPr id="3" name="Espace réservé du contenu 2">
            <a:extLst>
              <a:ext uri="{FF2B5EF4-FFF2-40B4-BE49-F238E27FC236}">
                <a16:creationId xmlns:a16="http://schemas.microsoft.com/office/drawing/2014/main" id="{79B3C365-A205-139C-0BD9-F3F1AAE4B0E4}"/>
              </a:ext>
            </a:extLst>
          </p:cNvPr>
          <p:cNvSpPr>
            <a:spLocks noGrp="1"/>
          </p:cNvSpPr>
          <p:nvPr>
            <p:ph idx="1"/>
          </p:nvPr>
        </p:nvSpPr>
        <p:spPr/>
        <p:txBody>
          <a:bodyPr>
            <a:normAutofit/>
          </a:bodyPr>
          <a:lstStyle/>
          <a:p>
            <a:r>
              <a:rPr lang="fr-FR" dirty="0"/>
              <a:t>40 personnels</a:t>
            </a:r>
          </a:p>
          <a:p>
            <a:r>
              <a:rPr lang="fr-FR" dirty="0"/>
              <a:t>Objectifs :</a:t>
            </a:r>
          </a:p>
          <a:p>
            <a:pPr>
              <a:buFont typeface="Courier New" panose="02070309020205020404" pitchFamily="49" charset="0"/>
              <a:buChar char="o"/>
            </a:pPr>
            <a:r>
              <a:rPr lang="fr-FR" dirty="0"/>
              <a:t>Engager un processus de travail collaboratif intercommunautaire </a:t>
            </a:r>
          </a:p>
          <a:p>
            <a:pPr>
              <a:buFont typeface="Courier New" panose="02070309020205020404" pitchFamily="49" charset="0"/>
              <a:buChar char="o"/>
            </a:pPr>
            <a:r>
              <a:rPr lang="fr-FR" dirty="0" err="1"/>
              <a:t>Co-construire</a:t>
            </a:r>
            <a:r>
              <a:rPr lang="fr-FR" dirty="0"/>
              <a:t> une assemblée permanente </a:t>
            </a:r>
          </a:p>
          <a:p>
            <a:pPr>
              <a:buFont typeface="Courier New" panose="02070309020205020404" pitchFamily="49" charset="0"/>
              <a:buChar char="o"/>
            </a:pPr>
            <a:r>
              <a:rPr lang="fr-FR" dirty="0"/>
              <a:t>Créer la fresque de l’UPEC</a:t>
            </a:r>
          </a:p>
          <a:p>
            <a:pPr marL="0" indent="0">
              <a:buNone/>
            </a:pPr>
            <a:r>
              <a:rPr lang="fr-FR" dirty="0"/>
              <a:t>=&gt; Rendre l’université plus compréhensible et accessible, créer un meilleur sentiment d'appartenance et plus d'engagement, transformer l’université)</a:t>
            </a:r>
          </a:p>
          <a:p>
            <a:endParaRPr lang="fr-FR" dirty="0"/>
          </a:p>
        </p:txBody>
      </p:sp>
    </p:spTree>
    <p:extLst>
      <p:ext uri="{BB962C8B-B14F-4D97-AF65-F5344CB8AC3E}">
        <p14:creationId xmlns:p14="http://schemas.microsoft.com/office/powerpoint/2010/main" val="67753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AE026A-750C-1EB2-30DC-82BFB342C49A}"/>
              </a:ext>
            </a:extLst>
          </p:cNvPr>
          <p:cNvSpPr>
            <a:spLocks noGrp="1"/>
          </p:cNvSpPr>
          <p:nvPr>
            <p:ph type="title"/>
          </p:nvPr>
        </p:nvSpPr>
        <p:spPr>
          <a:xfrm>
            <a:off x="446314" y="552782"/>
            <a:ext cx="9883934" cy="1325563"/>
          </a:xfrm>
        </p:spPr>
        <p:txBody>
          <a:bodyPr>
            <a:normAutofit fontScale="90000"/>
          </a:bodyPr>
          <a:lstStyle/>
          <a:p>
            <a:r>
              <a:rPr lang="fr-FR" dirty="0"/>
              <a:t>CCE 4 UPEC </a:t>
            </a:r>
            <a:br>
              <a:rPr lang="fr-FR" dirty="0"/>
            </a:br>
            <a:r>
              <a:rPr lang="fr-FR" sz="4000" b="1" i="0" dirty="0">
                <a:solidFill>
                  <a:srgbClr val="191919"/>
                </a:solidFill>
                <a:effectLst/>
              </a:rPr>
              <a:t>L’université de l’avenir - Agir pour une transformation écologique et sociale juste</a:t>
            </a:r>
            <a:endParaRPr lang="fr-FR" sz="4000" dirty="0"/>
          </a:p>
        </p:txBody>
      </p:sp>
      <p:sp>
        <p:nvSpPr>
          <p:cNvPr id="3" name="Espace réservé du contenu 2">
            <a:extLst>
              <a:ext uri="{FF2B5EF4-FFF2-40B4-BE49-F238E27FC236}">
                <a16:creationId xmlns:a16="http://schemas.microsoft.com/office/drawing/2014/main" id="{4D6AFAD5-C9B4-6629-85AC-532349CDBEE9}"/>
              </a:ext>
            </a:extLst>
          </p:cNvPr>
          <p:cNvSpPr>
            <a:spLocks noGrp="1"/>
          </p:cNvSpPr>
          <p:nvPr>
            <p:ph idx="1"/>
          </p:nvPr>
        </p:nvSpPr>
        <p:spPr>
          <a:xfrm>
            <a:off x="446314" y="2096199"/>
            <a:ext cx="5366657" cy="3747384"/>
          </a:xfrm>
        </p:spPr>
        <p:txBody>
          <a:bodyPr/>
          <a:lstStyle/>
          <a:p>
            <a:r>
              <a:rPr lang="fr-FR" b="1" i="0" dirty="0">
                <a:solidFill>
                  <a:srgbClr val="191919"/>
                </a:solidFill>
                <a:effectLst/>
                <a:latin typeface="YAFdJpYuLss 0"/>
              </a:rPr>
              <a:t>THEMATIQUES</a:t>
            </a:r>
            <a:endParaRPr lang="fr-FR" dirty="0">
              <a:solidFill>
                <a:srgbClr val="191919"/>
              </a:solidFill>
              <a:effectLst/>
              <a:latin typeface="YAFdJpYuLss 0"/>
            </a:endParaRPr>
          </a:p>
          <a:p>
            <a:pPr>
              <a:buFont typeface="Arial" panose="020B0604020202020204" pitchFamily="34" charset="0"/>
              <a:buChar char="•"/>
            </a:pPr>
            <a:r>
              <a:rPr lang="fr-FR" b="0" i="0" dirty="0">
                <a:solidFill>
                  <a:srgbClr val="191919"/>
                </a:solidFill>
                <a:effectLst/>
              </a:rPr>
              <a:t>1 : Energie, infrastructures et mobilités </a:t>
            </a:r>
            <a:endParaRPr lang="fr-FR" dirty="0"/>
          </a:p>
          <a:p>
            <a:pPr>
              <a:buFont typeface="Arial" panose="020B0604020202020204" pitchFamily="34" charset="0"/>
              <a:buChar char="•"/>
            </a:pPr>
            <a:r>
              <a:rPr lang="fr-FR" b="0" i="0" dirty="0">
                <a:solidFill>
                  <a:srgbClr val="191919"/>
                </a:solidFill>
                <a:effectLst/>
              </a:rPr>
              <a:t>2 : Inclusion et lutte contre les discriminations </a:t>
            </a:r>
            <a:endParaRPr lang="fr-FR" dirty="0"/>
          </a:p>
          <a:p>
            <a:pPr>
              <a:buFont typeface="Arial" panose="020B0604020202020204" pitchFamily="34" charset="0"/>
              <a:buChar char="•"/>
            </a:pPr>
            <a:r>
              <a:rPr lang="fr-FR" b="0" i="0" dirty="0">
                <a:solidFill>
                  <a:srgbClr val="191919"/>
                </a:solidFill>
                <a:effectLst/>
              </a:rPr>
              <a:t>3 : Démocratie et citoyenneté </a:t>
            </a:r>
            <a:endParaRPr lang="fr-FR" dirty="0"/>
          </a:p>
          <a:p>
            <a:pPr>
              <a:buFont typeface="Arial" panose="020B0604020202020204" pitchFamily="34" charset="0"/>
              <a:buChar char="•"/>
            </a:pPr>
            <a:r>
              <a:rPr lang="fr-FR" b="0" i="0" dirty="0">
                <a:solidFill>
                  <a:srgbClr val="191919"/>
                </a:solidFill>
                <a:effectLst/>
              </a:rPr>
              <a:t>4 : Se former autrement pour l’avenir (métiers) </a:t>
            </a:r>
            <a:endParaRPr lang="fr-FR" dirty="0"/>
          </a:p>
          <a:p>
            <a:pPr>
              <a:buFont typeface="Arial" panose="020B0604020202020204" pitchFamily="34" charset="0"/>
              <a:buChar char="•"/>
            </a:pPr>
            <a:r>
              <a:rPr lang="fr-FR" b="0" i="0" dirty="0">
                <a:solidFill>
                  <a:srgbClr val="191919"/>
                </a:solidFill>
                <a:effectLst/>
              </a:rPr>
              <a:t>5 : Alimentation saine et durable</a:t>
            </a:r>
            <a:endParaRPr lang="fr-FR" dirty="0"/>
          </a:p>
          <a:p>
            <a:pPr>
              <a:buFont typeface="Arial" panose="020B0604020202020204" pitchFamily="34" charset="0"/>
              <a:buChar char="•"/>
            </a:pPr>
            <a:r>
              <a:rPr lang="fr-FR" b="0" i="0" dirty="0">
                <a:solidFill>
                  <a:srgbClr val="191919"/>
                </a:solidFill>
                <a:effectLst/>
              </a:rPr>
              <a:t>6 : Santé commune (milieux naturels/humaine)</a:t>
            </a:r>
            <a:endParaRPr lang="fr-FR" dirty="0"/>
          </a:p>
          <a:p>
            <a:endParaRPr lang="fr-FR" dirty="0"/>
          </a:p>
        </p:txBody>
      </p:sp>
      <p:sp>
        <p:nvSpPr>
          <p:cNvPr id="4" name="ZoneTexte 3">
            <a:extLst>
              <a:ext uri="{FF2B5EF4-FFF2-40B4-BE49-F238E27FC236}">
                <a16:creationId xmlns:a16="http://schemas.microsoft.com/office/drawing/2014/main" id="{1E8723EF-E2EA-6189-7DD4-782DC8F75AD9}"/>
              </a:ext>
            </a:extLst>
          </p:cNvPr>
          <p:cNvSpPr txBox="1"/>
          <p:nvPr/>
        </p:nvSpPr>
        <p:spPr>
          <a:xfrm>
            <a:off x="5812971" y="2397916"/>
            <a:ext cx="17117448" cy="1477329"/>
          </a:xfrm>
          <a:prstGeom prst="rect">
            <a:avLst/>
          </a:prstGeom>
          <a:noFill/>
        </p:spPr>
        <p:txBody>
          <a:bodyPr wrap="square" rtlCol="0">
            <a:spAutoFit/>
          </a:bodyPr>
          <a:lstStyle/>
          <a:p>
            <a:r>
              <a:rPr lang="fr-FR" sz="2400" b="0" i="0" dirty="0">
                <a:solidFill>
                  <a:srgbClr val="191919"/>
                </a:solidFill>
                <a:effectLst/>
                <a:latin typeface="YAFdJpYuLss 0"/>
              </a:rPr>
              <a:t>600 </a:t>
            </a:r>
            <a:r>
              <a:rPr lang="fr-FR" sz="2400" b="0" i="0" dirty="0" err="1">
                <a:solidFill>
                  <a:srgbClr val="191919"/>
                </a:solidFill>
                <a:effectLst/>
                <a:latin typeface="YAFdJpYuLss 0"/>
              </a:rPr>
              <a:t>étudiant.es</a:t>
            </a:r>
            <a:r>
              <a:rPr lang="fr-FR" sz="2400" b="0" i="0" dirty="0">
                <a:solidFill>
                  <a:srgbClr val="191919"/>
                </a:solidFill>
                <a:effectLst/>
                <a:latin typeface="YAFdJpYuLss 0"/>
              </a:rPr>
              <a:t> (450 au lancement)</a:t>
            </a:r>
          </a:p>
          <a:p>
            <a:r>
              <a:rPr lang="fr-FR" sz="2400" b="0" i="0" dirty="0">
                <a:solidFill>
                  <a:srgbClr val="191919"/>
                </a:solidFill>
                <a:effectLst/>
                <a:latin typeface="YAFdJpYuLss 0"/>
              </a:rPr>
              <a:t>+ 100 </a:t>
            </a:r>
            <a:r>
              <a:rPr lang="fr-FR" sz="2400" b="0" i="0" dirty="0" err="1">
                <a:solidFill>
                  <a:srgbClr val="191919"/>
                </a:solidFill>
                <a:effectLst/>
                <a:latin typeface="YAFdJpYuLss 0"/>
              </a:rPr>
              <a:t>invité.es</a:t>
            </a:r>
            <a:endParaRPr lang="fr-FR" sz="2400" b="0" i="0" dirty="0">
              <a:solidFill>
                <a:srgbClr val="191919"/>
              </a:solidFill>
              <a:effectLst/>
              <a:latin typeface="YAFdJpYuLss 0"/>
            </a:endParaRPr>
          </a:p>
          <a:p>
            <a:r>
              <a:rPr lang="fr-FR" sz="2400" b="0" i="0" dirty="0">
                <a:solidFill>
                  <a:srgbClr val="191919"/>
                </a:solidFill>
                <a:effectLst/>
                <a:latin typeface="YAFdJpYuLss 0"/>
              </a:rPr>
              <a:t>quasi toutes composantes et services</a:t>
            </a:r>
            <a:endParaRPr lang="fr-FR" sz="2400" dirty="0">
              <a:solidFill>
                <a:srgbClr val="191919"/>
              </a:solidFill>
              <a:effectLst/>
              <a:latin typeface="YAFdJpYuLss 0"/>
            </a:endParaRPr>
          </a:p>
          <a:p>
            <a:endParaRPr lang="fr-FR" dirty="0"/>
          </a:p>
        </p:txBody>
      </p:sp>
      <p:sp>
        <p:nvSpPr>
          <p:cNvPr id="5" name="ZoneTexte 4">
            <a:extLst>
              <a:ext uri="{FF2B5EF4-FFF2-40B4-BE49-F238E27FC236}">
                <a16:creationId xmlns:a16="http://schemas.microsoft.com/office/drawing/2014/main" id="{0C8CCA22-0A21-9C93-F91B-D64300A2E22A}"/>
              </a:ext>
            </a:extLst>
          </p:cNvPr>
          <p:cNvSpPr txBox="1"/>
          <p:nvPr/>
        </p:nvSpPr>
        <p:spPr>
          <a:xfrm>
            <a:off x="5812971" y="3984172"/>
            <a:ext cx="5225028" cy="2215991"/>
          </a:xfrm>
          <a:prstGeom prst="rect">
            <a:avLst/>
          </a:prstGeom>
          <a:noFill/>
        </p:spPr>
        <p:txBody>
          <a:bodyPr wrap="square" rtlCol="0">
            <a:spAutoFit/>
          </a:bodyPr>
          <a:lstStyle/>
          <a:p>
            <a:r>
              <a:rPr lang="fr-FR" sz="2400" b="0" i="0" dirty="0">
                <a:solidFill>
                  <a:srgbClr val="245085"/>
                </a:solidFill>
                <a:effectLst/>
                <a:latin typeface="YAFdJpYuLss 0"/>
              </a:rPr>
              <a:t>LANCEMENT : du 30 septembre au 2 octobre</a:t>
            </a:r>
            <a:endParaRPr lang="fr-FR" sz="2400" dirty="0">
              <a:solidFill>
                <a:srgbClr val="245085"/>
              </a:solidFill>
              <a:effectLst/>
              <a:latin typeface="YAFdJpYuLss 0"/>
            </a:endParaRPr>
          </a:p>
          <a:p>
            <a:r>
              <a:rPr lang="fr-FR" sz="2400" b="0" i="0" dirty="0">
                <a:solidFill>
                  <a:srgbClr val="245085"/>
                </a:solidFill>
                <a:effectLst/>
                <a:latin typeface="YAFdJpYuLss 0"/>
              </a:rPr>
              <a:t>12 ATELIERS : du 3 octobre au 4 décembre</a:t>
            </a:r>
            <a:endParaRPr lang="fr-FR" sz="2400" dirty="0">
              <a:solidFill>
                <a:srgbClr val="245085"/>
              </a:solidFill>
              <a:effectLst/>
              <a:latin typeface="YAFdJpYuLss 0"/>
            </a:endParaRPr>
          </a:p>
          <a:p>
            <a:r>
              <a:rPr lang="fr-FR" sz="2400" b="0" i="0" dirty="0">
                <a:solidFill>
                  <a:srgbClr val="245085"/>
                </a:solidFill>
                <a:effectLst/>
                <a:latin typeface="YAFdJpYuLss 0"/>
              </a:rPr>
              <a:t>CLÔTURE : 5 et 6 décembre </a:t>
            </a:r>
            <a:endParaRPr lang="fr-FR" sz="2400" dirty="0">
              <a:solidFill>
                <a:srgbClr val="245085"/>
              </a:solidFill>
              <a:effectLst/>
              <a:latin typeface="YAFdJpYuLss 0"/>
            </a:endParaRPr>
          </a:p>
          <a:p>
            <a:endParaRPr lang="fr-FR" dirty="0"/>
          </a:p>
        </p:txBody>
      </p:sp>
    </p:spTree>
    <p:extLst>
      <p:ext uri="{BB962C8B-B14F-4D97-AF65-F5344CB8AC3E}">
        <p14:creationId xmlns:p14="http://schemas.microsoft.com/office/powerpoint/2010/main" val="3625263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3980A166-95C7-C545-8A2C-FFCE289783B0}"/>
              </a:ext>
            </a:extLst>
          </p:cNvPr>
          <p:cNvPicPr>
            <a:picLocks noChangeAspect="1"/>
          </p:cNvPicPr>
          <p:nvPr/>
        </p:nvPicPr>
        <p:blipFill>
          <a:blip r:embed="rId2"/>
          <a:stretch>
            <a:fillRect/>
          </a:stretch>
        </p:blipFill>
        <p:spPr>
          <a:xfrm>
            <a:off x="4566968" y="3738349"/>
            <a:ext cx="3882730" cy="2446588"/>
          </a:xfrm>
          <a:prstGeom prst="rect">
            <a:avLst/>
          </a:prstGeom>
        </p:spPr>
      </p:pic>
      <p:pic>
        <p:nvPicPr>
          <p:cNvPr id="8" name="Image 7">
            <a:extLst>
              <a:ext uri="{FF2B5EF4-FFF2-40B4-BE49-F238E27FC236}">
                <a16:creationId xmlns:a16="http://schemas.microsoft.com/office/drawing/2014/main" id="{AE42E0E7-90C2-EE40-AFAC-2AA0E320A9F4}"/>
              </a:ext>
            </a:extLst>
          </p:cNvPr>
          <p:cNvPicPr>
            <a:picLocks noChangeAspect="1"/>
          </p:cNvPicPr>
          <p:nvPr/>
        </p:nvPicPr>
        <p:blipFill>
          <a:blip r:embed="rId3"/>
          <a:stretch>
            <a:fillRect/>
          </a:stretch>
        </p:blipFill>
        <p:spPr>
          <a:xfrm>
            <a:off x="1762219" y="1844824"/>
            <a:ext cx="3921450" cy="2422627"/>
          </a:xfrm>
          <a:prstGeom prst="rect">
            <a:avLst/>
          </a:prstGeom>
        </p:spPr>
      </p:pic>
      <p:sp>
        <p:nvSpPr>
          <p:cNvPr id="2" name="Titre 1">
            <a:extLst>
              <a:ext uri="{FF2B5EF4-FFF2-40B4-BE49-F238E27FC236}">
                <a16:creationId xmlns:a16="http://schemas.microsoft.com/office/drawing/2014/main" id="{4AB85E0C-873A-DF4F-8B81-9F1C40A9CBED}"/>
              </a:ext>
            </a:extLst>
          </p:cNvPr>
          <p:cNvSpPr>
            <a:spLocks noGrp="1"/>
          </p:cNvSpPr>
          <p:nvPr>
            <p:ph type="title"/>
          </p:nvPr>
        </p:nvSpPr>
        <p:spPr>
          <a:xfrm>
            <a:off x="300038" y="409880"/>
            <a:ext cx="10672763" cy="714864"/>
          </a:xfrm>
        </p:spPr>
        <p:txBody>
          <a:bodyPr>
            <a:normAutofit/>
          </a:bodyPr>
          <a:lstStyle/>
          <a:p>
            <a:r>
              <a:rPr lang="fr-FR" sz="3200" dirty="0"/>
              <a:t>SLOWTECH le </a:t>
            </a:r>
            <a:r>
              <a:rPr lang="fr-FR" sz="3200" dirty="0" err="1"/>
              <a:t>low</a:t>
            </a:r>
            <a:r>
              <a:rPr lang="fr-FR" sz="3200" dirty="0"/>
              <a:t> tech </a:t>
            </a:r>
            <a:r>
              <a:rPr lang="fr-FR" sz="3200" dirty="0" err="1"/>
              <a:t>lab</a:t>
            </a:r>
            <a:r>
              <a:rPr lang="fr-FR" sz="3200" dirty="0"/>
              <a:t> numérique de l’UPEC</a:t>
            </a:r>
          </a:p>
        </p:txBody>
      </p:sp>
      <p:sp>
        <p:nvSpPr>
          <p:cNvPr id="4" name="Espace réservé de la date 3">
            <a:extLst>
              <a:ext uri="{FF2B5EF4-FFF2-40B4-BE49-F238E27FC236}">
                <a16:creationId xmlns:a16="http://schemas.microsoft.com/office/drawing/2014/main" id="{A35230A5-69CE-ED46-8AEC-8687696CC1F9}"/>
              </a:ext>
            </a:extLst>
          </p:cNvPr>
          <p:cNvSpPr>
            <a:spLocks noGrp="1"/>
          </p:cNvSpPr>
          <p:nvPr>
            <p:ph type="dt" sz="half" idx="10"/>
          </p:nvPr>
        </p:nvSpPr>
        <p:spPr/>
        <p:txBody>
          <a:bodyPr/>
          <a:lstStyle/>
          <a:p>
            <a:r>
              <a:rPr lang="fr-FR" dirty="0"/>
              <a:t>Inauguration 6 décembre 2023</a:t>
            </a:r>
          </a:p>
        </p:txBody>
      </p:sp>
      <p:sp>
        <p:nvSpPr>
          <p:cNvPr id="5" name="Espace réservé du pied de page 4">
            <a:extLst>
              <a:ext uri="{FF2B5EF4-FFF2-40B4-BE49-F238E27FC236}">
                <a16:creationId xmlns:a16="http://schemas.microsoft.com/office/drawing/2014/main" id="{24180C23-6DA3-F043-84F0-CA278C2085C9}"/>
              </a:ext>
            </a:extLst>
          </p:cNvPr>
          <p:cNvSpPr>
            <a:spLocks noGrp="1"/>
          </p:cNvSpPr>
          <p:nvPr>
            <p:ph type="ftr" sz="quarter" idx="11"/>
          </p:nvPr>
        </p:nvSpPr>
        <p:spPr/>
        <p:txBody>
          <a:bodyPr/>
          <a:lstStyle/>
          <a:p>
            <a:endParaRPr lang="fr-FR" dirty="0"/>
          </a:p>
        </p:txBody>
      </p:sp>
      <p:pic>
        <p:nvPicPr>
          <p:cNvPr id="9" name="Image 8">
            <a:extLst>
              <a:ext uri="{FF2B5EF4-FFF2-40B4-BE49-F238E27FC236}">
                <a16:creationId xmlns:a16="http://schemas.microsoft.com/office/drawing/2014/main" id="{997600E1-791C-8940-82F9-70AC057A246F}"/>
              </a:ext>
            </a:extLst>
          </p:cNvPr>
          <p:cNvPicPr>
            <a:picLocks noChangeAspect="1"/>
          </p:cNvPicPr>
          <p:nvPr/>
        </p:nvPicPr>
        <p:blipFill>
          <a:blip r:embed="rId4"/>
          <a:stretch>
            <a:fillRect/>
          </a:stretch>
        </p:blipFill>
        <p:spPr>
          <a:xfrm>
            <a:off x="5797092" y="1268761"/>
            <a:ext cx="4835413" cy="2592289"/>
          </a:xfrm>
          <a:prstGeom prst="rect">
            <a:avLst/>
          </a:prstGeom>
        </p:spPr>
      </p:pic>
      <p:pic>
        <p:nvPicPr>
          <p:cNvPr id="11" name="Image 10">
            <a:extLst>
              <a:ext uri="{FF2B5EF4-FFF2-40B4-BE49-F238E27FC236}">
                <a16:creationId xmlns:a16="http://schemas.microsoft.com/office/drawing/2014/main" id="{A1D18CFC-1BE0-DE4C-8869-53861390209F}"/>
              </a:ext>
            </a:extLst>
          </p:cNvPr>
          <p:cNvPicPr>
            <a:picLocks noChangeAspect="1"/>
          </p:cNvPicPr>
          <p:nvPr/>
        </p:nvPicPr>
        <p:blipFill>
          <a:blip r:embed="rId5"/>
          <a:stretch>
            <a:fillRect/>
          </a:stretch>
        </p:blipFill>
        <p:spPr>
          <a:xfrm>
            <a:off x="582750" y="4367297"/>
            <a:ext cx="3882729" cy="1639192"/>
          </a:xfrm>
          <a:prstGeom prst="rect">
            <a:avLst/>
          </a:prstGeom>
        </p:spPr>
      </p:pic>
    </p:spTree>
    <p:extLst>
      <p:ext uri="{BB962C8B-B14F-4D97-AF65-F5344CB8AC3E}">
        <p14:creationId xmlns:p14="http://schemas.microsoft.com/office/powerpoint/2010/main" val="317921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Hackathon </a:t>
            </a:r>
            <a:r>
              <a:rPr lang="fr-FR" dirty="0" err="1"/>
              <a:t>low</a:t>
            </a:r>
            <a:r>
              <a:rPr lang="fr-FR" dirty="0"/>
              <a:t>-tech numérique 2023</a:t>
            </a:r>
          </a:p>
        </p:txBody>
      </p:sp>
      <p:sp>
        <p:nvSpPr>
          <p:cNvPr id="3" name="Espace réservé du contenu 2"/>
          <p:cNvSpPr>
            <a:spLocks noGrp="1"/>
          </p:cNvSpPr>
          <p:nvPr>
            <p:ph idx="1"/>
          </p:nvPr>
        </p:nvSpPr>
        <p:spPr/>
        <p:txBody>
          <a:bodyPr/>
          <a:lstStyle/>
          <a:p>
            <a:endParaRPr lang="fr-FR"/>
          </a:p>
        </p:txBody>
      </p:sp>
      <p:sp>
        <p:nvSpPr>
          <p:cNvPr id="4" name="Espace réservé de la date 3"/>
          <p:cNvSpPr>
            <a:spLocks noGrp="1"/>
          </p:cNvSpPr>
          <p:nvPr>
            <p:ph type="dt" sz="half" idx="10"/>
          </p:nvPr>
        </p:nvSpPr>
        <p:spPr/>
        <p:txBody>
          <a:bodyPr/>
          <a:lstStyle/>
          <a:p>
            <a:r>
              <a:rPr lang="fr-FR" dirty="0"/>
              <a:t>09/04/2024</a:t>
            </a:r>
          </a:p>
        </p:txBody>
      </p:sp>
      <p:sp>
        <p:nvSpPr>
          <p:cNvPr id="5" name="Espace réservé du pied de page 4"/>
          <p:cNvSpPr>
            <a:spLocks noGrp="1"/>
          </p:cNvSpPr>
          <p:nvPr>
            <p:ph type="ftr" sz="quarter" idx="11"/>
          </p:nvPr>
        </p:nvSpPr>
        <p:spPr/>
        <p:txBody>
          <a:bodyPr/>
          <a:lstStyle/>
          <a:p>
            <a:endParaRPr lang="fr-FR" dirty="0"/>
          </a:p>
        </p:txBody>
      </p:sp>
      <p:pic>
        <p:nvPicPr>
          <p:cNvPr id="6" name="Image 5" descr="Une image contenant personne, habits, intérieur, ingénierie&#10;&#10;Description générée automatiquement">
            <a:extLst>
              <a:ext uri="{FF2B5EF4-FFF2-40B4-BE49-F238E27FC236}">
                <a16:creationId xmlns:a16="http://schemas.microsoft.com/office/drawing/2014/main" id="{CD855BFE-6C97-2112-F1B9-F53DED1998AA}"/>
              </a:ext>
            </a:extLst>
          </p:cNvPr>
          <p:cNvPicPr>
            <a:picLocks noChangeAspect="1"/>
          </p:cNvPicPr>
          <p:nvPr/>
        </p:nvPicPr>
        <p:blipFill>
          <a:blip r:embed="rId2"/>
          <a:stretch>
            <a:fillRect/>
          </a:stretch>
        </p:blipFill>
        <p:spPr>
          <a:xfrm>
            <a:off x="6834782" y="1402000"/>
            <a:ext cx="3435846" cy="4581128"/>
          </a:xfrm>
          <a:prstGeom prst="rect">
            <a:avLst/>
          </a:prstGeom>
        </p:spPr>
      </p:pic>
      <p:pic>
        <p:nvPicPr>
          <p:cNvPr id="7" name="Image 6" descr="Une image contenant habits, personne, homme, personnes&#10;&#10;Description générée automatiquement">
            <a:extLst>
              <a:ext uri="{FF2B5EF4-FFF2-40B4-BE49-F238E27FC236}">
                <a16:creationId xmlns:a16="http://schemas.microsoft.com/office/drawing/2014/main" id="{B70D206D-B3CE-3556-7226-5C5522DCBFD0}"/>
              </a:ext>
            </a:extLst>
          </p:cNvPr>
          <p:cNvPicPr>
            <a:picLocks noChangeAspect="1"/>
          </p:cNvPicPr>
          <p:nvPr/>
        </p:nvPicPr>
        <p:blipFill>
          <a:blip r:embed="rId3"/>
          <a:stretch>
            <a:fillRect/>
          </a:stretch>
        </p:blipFill>
        <p:spPr>
          <a:xfrm>
            <a:off x="4079777" y="1392728"/>
            <a:ext cx="2651785" cy="1988839"/>
          </a:xfrm>
          <a:prstGeom prst="rect">
            <a:avLst/>
          </a:prstGeom>
        </p:spPr>
      </p:pic>
      <p:pic>
        <p:nvPicPr>
          <p:cNvPr id="8" name="Image 7" descr="Une image contenant texte, reçu, ordinateur, fournitures de bureau&#10;&#10;Description générée automatiquement">
            <a:extLst>
              <a:ext uri="{FF2B5EF4-FFF2-40B4-BE49-F238E27FC236}">
                <a16:creationId xmlns:a16="http://schemas.microsoft.com/office/drawing/2014/main" id="{8BFBC4FF-8C80-28B1-C59B-8A283FDC8CAD}"/>
              </a:ext>
            </a:extLst>
          </p:cNvPr>
          <p:cNvPicPr>
            <a:picLocks noChangeAspect="1"/>
          </p:cNvPicPr>
          <p:nvPr/>
        </p:nvPicPr>
        <p:blipFill>
          <a:blip r:embed="rId4"/>
          <a:stretch>
            <a:fillRect/>
          </a:stretch>
        </p:blipFill>
        <p:spPr>
          <a:xfrm>
            <a:off x="2004790" y="3456363"/>
            <a:ext cx="3443139" cy="2582355"/>
          </a:xfrm>
          <a:prstGeom prst="rect">
            <a:avLst/>
          </a:prstGeom>
        </p:spPr>
      </p:pic>
    </p:spTree>
    <p:extLst>
      <p:ext uri="{BB962C8B-B14F-4D97-AF65-F5344CB8AC3E}">
        <p14:creationId xmlns:p14="http://schemas.microsoft.com/office/powerpoint/2010/main" val="1124115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9182B7-1D87-BA14-E762-92561B2F577D}"/>
              </a:ext>
            </a:extLst>
          </p:cNvPr>
          <p:cNvSpPr>
            <a:spLocks noGrp="1"/>
          </p:cNvSpPr>
          <p:nvPr>
            <p:ph type="title"/>
          </p:nvPr>
        </p:nvSpPr>
        <p:spPr>
          <a:xfrm>
            <a:off x="628650" y="271462"/>
            <a:ext cx="9701598" cy="1606883"/>
          </a:xfrm>
        </p:spPr>
        <p:txBody>
          <a:bodyPr/>
          <a:lstStyle/>
          <a:p>
            <a:r>
              <a:rPr lang="fr-FR" dirty="0"/>
              <a:t>Conférence de développement durable de Nantes Université</a:t>
            </a:r>
          </a:p>
        </p:txBody>
      </p:sp>
      <p:sp>
        <p:nvSpPr>
          <p:cNvPr id="3" name="Espace réservé du contenu 2">
            <a:extLst>
              <a:ext uri="{FF2B5EF4-FFF2-40B4-BE49-F238E27FC236}">
                <a16:creationId xmlns:a16="http://schemas.microsoft.com/office/drawing/2014/main" id="{A8A78EF8-E65A-A6AF-7D96-FAE7654C95E1}"/>
              </a:ext>
            </a:extLst>
          </p:cNvPr>
          <p:cNvSpPr>
            <a:spLocks noGrp="1"/>
          </p:cNvSpPr>
          <p:nvPr>
            <p:ph idx="1"/>
          </p:nvPr>
        </p:nvSpPr>
        <p:spPr>
          <a:xfrm>
            <a:off x="371475" y="1743075"/>
            <a:ext cx="10387013" cy="4843463"/>
          </a:xfrm>
        </p:spPr>
        <p:txBody>
          <a:bodyPr>
            <a:noAutofit/>
          </a:bodyPr>
          <a:lstStyle/>
          <a:p>
            <a:pPr marL="0" indent="0">
              <a:lnSpc>
                <a:spcPct val="100000"/>
              </a:lnSpc>
              <a:spcBef>
                <a:spcPts val="400"/>
              </a:spcBef>
              <a:buNone/>
            </a:pPr>
            <a:r>
              <a:rPr lang="fr-FR" sz="2800" dirty="0" err="1">
                <a:effectLst/>
              </a:rPr>
              <a:t>Assemblée</a:t>
            </a:r>
            <a:r>
              <a:rPr lang="fr-FR" sz="2800" dirty="0">
                <a:effectLst/>
              </a:rPr>
              <a:t> de </a:t>
            </a:r>
            <a:r>
              <a:rPr lang="fr-FR" sz="2800" b="1" dirty="0">
                <a:effectLst/>
              </a:rPr>
              <a:t>24 membres </a:t>
            </a:r>
            <a:r>
              <a:rPr lang="fr-FR" sz="2800" b="1" dirty="0" err="1">
                <a:effectLst/>
              </a:rPr>
              <a:t>tirés</a:t>
            </a:r>
            <a:r>
              <a:rPr lang="fr-FR" sz="2800" b="1" dirty="0">
                <a:effectLst/>
              </a:rPr>
              <a:t> au sort </a:t>
            </a:r>
            <a:r>
              <a:rPr lang="fr-FR" sz="2800" dirty="0">
                <a:effectLst/>
              </a:rPr>
              <a:t>en 2022 parmi les </a:t>
            </a:r>
            <a:r>
              <a:rPr lang="fr-FR" sz="2800" dirty="0" err="1">
                <a:effectLst/>
              </a:rPr>
              <a:t>établissements</a:t>
            </a:r>
            <a:r>
              <a:rPr lang="fr-FR" sz="2800" dirty="0">
                <a:effectLst/>
              </a:rPr>
              <a:t> membres, inscrite dans ses statuts, consultative et </a:t>
            </a:r>
            <a:r>
              <a:rPr lang="fr-FR" sz="2800" dirty="0" err="1">
                <a:effectLst/>
              </a:rPr>
              <a:t>imaginée</a:t>
            </a:r>
            <a:r>
              <a:rPr lang="fr-FR" sz="2800" dirty="0">
                <a:effectLst/>
              </a:rPr>
              <a:t> comme une </a:t>
            </a:r>
            <a:r>
              <a:rPr lang="fr-FR" sz="2800" dirty="0" err="1">
                <a:effectLst/>
              </a:rPr>
              <a:t>conférence</a:t>
            </a:r>
            <a:r>
              <a:rPr lang="fr-FR" sz="2800" dirty="0">
                <a:effectLst/>
              </a:rPr>
              <a:t> citoyenne. </a:t>
            </a:r>
          </a:p>
          <a:p>
            <a:pPr marL="0" indent="0">
              <a:lnSpc>
                <a:spcPct val="100000"/>
              </a:lnSpc>
              <a:spcBef>
                <a:spcPts val="400"/>
              </a:spcBef>
              <a:buNone/>
            </a:pPr>
            <a:endParaRPr lang="fr-FR" sz="2800" dirty="0"/>
          </a:p>
          <a:p>
            <a:pPr marL="0" indent="0">
              <a:lnSpc>
                <a:spcPct val="100000"/>
              </a:lnSpc>
              <a:spcBef>
                <a:spcPts val="400"/>
              </a:spcBef>
              <a:buNone/>
            </a:pPr>
            <a:r>
              <a:rPr lang="fr-FR" sz="2800" dirty="0">
                <a:effectLst/>
              </a:rPr>
              <a:t>Sa raison d’être : impulser, interpeller, conseiller et </a:t>
            </a:r>
            <a:r>
              <a:rPr lang="fr-FR" sz="2800" dirty="0" err="1">
                <a:effectLst/>
              </a:rPr>
              <a:t>évaluer</a:t>
            </a:r>
            <a:r>
              <a:rPr lang="fr-FR" sz="2800" dirty="0">
                <a:effectLst/>
              </a:rPr>
              <a:t> les actions de l'</a:t>
            </a:r>
            <a:r>
              <a:rPr lang="fr-FR" sz="2800" dirty="0" err="1">
                <a:effectLst/>
              </a:rPr>
              <a:t>établissement</a:t>
            </a:r>
            <a:r>
              <a:rPr lang="fr-FR" sz="2800" dirty="0">
                <a:effectLst/>
              </a:rPr>
              <a:t> sur les enjeux du </a:t>
            </a:r>
            <a:r>
              <a:rPr lang="fr-FR" sz="2800" dirty="0" err="1">
                <a:effectLst/>
              </a:rPr>
              <a:t>développement</a:t>
            </a:r>
            <a:r>
              <a:rPr lang="fr-FR" sz="2800" dirty="0">
                <a:effectLst/>
              </a:rPr>
              <a:t> durable. Plus </a:t>
            </a:r>
            <a:r>
              <a:rPr lang="fr-FR" sz="2800" dirty="0" err="1">
                <a:effectLst/>
              </a:rPr>
              <a:t>précisément</a:t>
            </a:r>
            <a:r>
              <a:rPr lang="fr-FR" sz="2800" dirty="0">
                <a:effectLst/>
              </a:rPr>
              <a:t>, celle-ci contribue à la politique de l’Université en </a:t>
            </a:r>
            <a:r>
              <a:rPr lang="fr-FR" sz="2800" dirty="0" err="1">
                <a:effectLst/>
              </a:rPr>
              <a:t>matière</a:t>
            </a:r>
            <a:r>
              <a:rPr lang="fr-FR" sz="2800" dirty="0">
                <a:effectLst/>
              </a:rPr>
              <a:t> de </a:t>
            </a:r>
            <a:r>
              <a:rPr lang="fr-FR" sz="2800" dirty="0" err="1">
                <a:effectLst/>
              </a:rPr>
              <a:t>développement</a:t>
            </a:r>
            <a:r>
              <a:rPr lang="fr-FR" sz="2800" dirty="0">
                <a:effectLst/>
              </a:rPr>
              <a:t> durable en ayant la possibilité de se saisir ou d’être saisie. </a:t>
            </a:r>
            <a:endParaRPr lang="fr-FR" sz="2800" dirty="0"/>
          </a:p>
        </p:txBody>
      </p:sp>
    </p:spTree>
    <p:extLst>
      <p:ext uri="{BB962C8B-B14F-4D97-AF65-F5344CB8AC3E}">
        <p14:creationId xmlns:p14="http://schemas.microsoft.com/office/powerpoint/2010/main" val="2238188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dessin, diagramme, illustration&#10;&#10;Description générée automatiquement">
            <a:extLst>
              <a:ext uri="{FF2B5EF4-FFF2-40B4-BE49-F238E27FC236}">
                <a16:creationId xmlns:a16="http://schemas.microsoft.com/office/drawing/2014/main" id="{5BCFB588-5C33-E857-A07F-58376F72CCB6}"/>
              </a:ext>
            </a:extLst>
          </p:cNvPr>
          <p:cNvPicPr>
            <a:picLocks noChangeAspect="1"/>
          </p:cNvPicPr>
          <p:nvPr/>
        </p:nvPicPr>
        <p:blipFill>
          <a:blip r:embed="rId2"/>
          <a:stretch>
            <a:fillRect/>
          </a:stretch>
        </p:blipFill>
        <p:spPr>
          <a:xfrm>
            <a:off x="0" y="410674"/>
            <a:ext cx="12192000" cy="6036651"/>
          </a:xfrm>
          <a:prstGeom prst="rect">
            <a:avLst/>
          </a:prstGeom>
        </p:spPr>
      </p:pic>
    </p:spTree>
    <p:extLst>
      <p:ext uri="{BB962C8B-B14F-4D97-AF65-F5344CB8AC3E}">
        <p14:creationId xmlns:p14="http://schemas.microsoft.com/office/powerpoint/2010/main" val="25867458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F0A963-9031-7C58-7951-4DF35C1D2F8E}"/>
              </a:ext>
            </a:extLst>
          </p:cNvPr>
          <p:cNvSpPr>
            <a:spLocks noGrp="1"/>
          </p:cNvSpPr>
          <p:nvPr>
            <p:ph type="title"/>
          </p:nvPr>
        </p:nvSpPr>
        <p:spPr>
          <a:xfrm>
            <a:off x="442913" y="552782"/>
            <a:ext cx="11315699" cy="1718931"/>
          </a:xfrm>
        </p:spPr>
        <p:txBody>
          <a:bodyPr>
            <a:normAutofit fontScale="90000"/>
          </a:bodyPr>
          <a:lstStyle/>
          <a:p>
            <a:r>
              <a:rPr lang="fr-FR" sz="4400" dirty="0"/>
              <a:t>CCE sur l’alimentation et l’activité physique de la communauté étudiante Sorbonne Paris Nord </a:t>
            </a:r>
            <a:r>
              <a:rPr lang="fr-FR" i="1" dirty="0"/>
              <a:t>Bien manger</a:t>
            </a:r>
            <a:r>
              <a:rPr lang="fr-FR" dirty="0"/>
              <a:t> et </a:t>
            </a:r>
            <a:r>
              <a:rPr lang="fr-FR" i="1" dirty="0"/>
              <a:t>Bien bouger</a:t>
            </a:r>
            <a:r>
              <a:rPr lang="fr-FR" dirty="0"/>
              <a:t>.</a:t>
            </a:r>
            <a:br>
              <a:rPr lang="fr-FR" sz="4400" dirty="0"/>
            </a:br>
            <a:endParaRPr lang="fr-FR" dirty="0"/>
          </a:p>
        </p:txBody>
      </p:sp>
      <p:sp>
        <p:nvSpPr>
          <p:cNvPr id="3" name="Espace réservé du contenu 2">
            <a:extLst>
              <a:ext uri="{FF2B5EF4-FFF2-40B4-BE49-F238E27FC236}">
                <a16:creationId xmlns:a16="http://schemas.microsoft.com/office/drawing/2014/main" id="{C6DA9338-D545-EBA7-4768-8C4E652E8D9B}"/>
              </a:ext>
            </a:extLst>
          </p:cNvPr>
          <p:cNvSpPr>
            <a:spLocks noGrp="1"/>
          </p:cNvSpPr>
          <p:nvPr>
            <p:ph idx="1"/>
          </p:nvPr>
        </p:nvSpPr>
        <p:spPr/>
        <p:txBody>
          <a:bodyPr/>
          <a:lstStyle/>
          <a:p>
            <a:pPr marL="0" indent="0">
              <a:buNone/>
            </a:pPr>
            <a:endParaRPr lang="fr-FR" dirty="0"/>
          </a:p>
        </p:txBody>
      </p:sp>
      <p:pic>
        <p:nvPicPr>
          <p:cNvPr id="5" name="Image 4">
            <a:extLst>
              <a:ext uri="{FF2B5EF4-FFF2-40B4-BE49-F238E27FC236}">
                <a16:creationId xmlns:a16="http://schemas.microsoft.com/office/drawing/2014/main" id="{A80DA5D1-245A-48D0-D609-011E496FC9E3}"/>
              </a:ext>
            </a:extLst>
          </p:cNvPr>
          <p:cNvPicPr>
            <a:picLocks noChangeAspect="1"/>
          </p:cNvPicPr>
          <p:nvPr/>
        </p:nvPicPr>
        <p:blipFill>
          <a:blip r:embed="rId2"/>
          <a:stretch>
            <a:fillRect/>
          </a:stretch>
        </p:blipFill>
        <p:spPr>
          <a:xfrm>
            <a:off x="228600" y="1875223"/>
            <a:ext cx="11734800" cy="4982777"/>
          </a:xfrm>
          <a:prstGeom prst="rect">
            <a:avLst/>
          </a:prstGeom>
        </p:spPr>
      </p:pic>
    </p:spTree>
    <p:extLst>
      <p:ext uri="{BB962C8B-B14F-4D97-AF65-F5344CB8AC3E}">
        <p14:creationId xmlns:p14="http://schemas.microsoft.com/office/powerpoint/2010/main" val="41108190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F0A963-9031-7C58-7951-4DF35C1D2F8E}"/>
              </a:ext>
            </a:extLst>
          </p:cNvPr>
          <p:cNvSpPr>
            <a:spLocks noGrp="1"/>
          </p:cNvSpPr>
          <p:nvPr>
            <p:ph type="title"/>
          </p:nvPr>
        </p:nvSpPr>
        <p:spPr>
          <a:xfrm>
            <a:off x="485775" y="428626"/>
            <a:ext cx="11284745" cy="1449720"/>
          </a:xfrm>
        </p:spPr>
        <p:txBody>
          <a:bodyPr>
            <a:normAutofit/>
          </a:bodyPr>
          <a:lstStyle/>
          <a:p>
            <a:r>
              <a:rPr lang="fr-FR" sz="4400" dirty="0"/>
              <a:t>CCE sur l’alimentation et l’activité physique de l’USPN</a:t>
            </a:r>
            <a:endParaRPr lang="fr-FR" dirty="0"/>
          </a:p>
        </p:txBody>
      </p:sp>
      <p:pic>
        <p:nvPicPr>
          <p:cNvPr id="5" name="Espace réservé du contenu 4" descr="Une image contenant texte, capture d’écran, Police, conception&#10;&#10;Description générée automatiquement">
            <a:extLst>
              <a:ext uri="{FF2B5EF4-FFF2-40B4-BE49-F238E27FC236}">
                <a16:creationId xmlns:a16="http://schemas.microsoft.com/office/drawing/2014/main" id="{47E0E599-1E61-FB8F-6B1B-6FEEC5F5CC5F}"/>
              </a:ext>
            </a:extLst>
          </p:cNvPr>
          <p:cNvPicPr>
            <a:picLocks noGrp="1" noChangeAspect="1"/>
          </p:cNvPicPr>
          <p:nvPr>
            <p:ph idx="1"/>
          </p:nvPr>
        </p:nvPicPr>
        <p:blipFill>
          <a:blip r:embed="rId2"/>
          <a:stretch>
            <a:fillRect/>
          </a:stretch>
        </p:blipFill>
        <p:spPr>
          <a:xfrm>
            <a:off x="421480" y="1878346"/>
            <a:ext cx="11284745" cy="5077598"/>
          </a:xfrm>
        </p:spPr>
      </p:pic>
    </p:spTree>
    <p:extLst>
      <p:ext uri="{BB962C8B-B14F-4D97-AF65-F5344CB8AC3E}">
        <p14:creationId xmlns:p14="http://schemas.microsoft.com/office/powerpoint/2010/main" val="1342246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Background Fill">
            <a:extLst>
              <a:ext uri="{FF2B5EF4-FFF2-40B4-BE49-F238E27FC236}">
                <a16:creationId xmlns:a16="http://schemas.microsoft.com/office/drawing/2014/main" id="{68CA250C-CF5A-4736-9249-D6111F7C55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descr="Une image contenant texte, capture d’écran, conception&#10;&#10;Description générée automatiquement">
            <a:extLst>
              <a:ext uri="{FF2B5EF4-FFF2-40B4-BE49-F238E27FC236}">
                <a16:creationId xmlns:a16="http://schemas.microsoft.com/office/drawing/2014/main" id="{03ED6130-24CA-EEE0-97BA-906C7EBF5D83}"/>
              </a:ext>
            </a:extLst>
          </p:cNvPr>
          <p:cNvPicPr>
            <a:picLocks noChangeAspect="1"/>
          </p:cNvPicPr>
          <p:nvPr/>
        </p:nvPicPr>
        <p:blipFill rotWithShape="1">
          <a:blip r:embed="rId2"/>
          <a:srcRect r="1913" b="-1"/>
          <a:stretch/>
        </p:blipFill>
        <p:spPr>
          <a:xfrm>
            <a:off x="367744" y="332586"/>
            <a:ext cx="11456511" cy="6190488"/>
          </a:xfrm>
          <a:prstGeom prst="rect">
            <a:avLst/>
          </a:prstGeom>
        </p:spPr>
      </p:pic>
      <p:sp>
        <p:nvSpPr>
          <p:cNvPr id="10" name="Main Frame">
            <a:extLst>
              <a:ext uri="{FF2B5EF4-FFF2-40B4-BE49-F238E27FC236}">
                <a16:creationId xmlns:a16="http://schemas.microsoft.com/office/drawing/2014/main" id="{F82D9B81-57D7-4F0C-AB92-6E390E4E1D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Main Vertical Connector">
            <a:extLst>
              <a:ext uri="{FF2B5EF4-FFF2-40B4-BE49-F238E27FC236}">
                <a16:creationId xmlns:a16="http://schemas.microsoft.com/office/drawing/2014/main" id="{FF393DD8-555D-4D86-9600-299145E032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3510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825CDB-64C7-FF83-CC73-A5828BD9F930}"/>
              </a:ext>
            </a:extLst>
          </p:cNvPr>
          <p:cNvSpPr>
            <a:spLocks noGrp="1"/>
          </p:cNvSpPr>
          <p:nvPr>
            <p:ph type="title"/>
          </p:nvPr>
        </p:nvSpPr>
        <p:spPr>
          <a:xfrm>
            <a:off x="371475" y="552782"/>
            <a:ext cx="10844213" cy="1447468"/>
          </a:xfrm>
        </p:spPr>
        <p:txBody>
          <a:bodyPr>
            <a:noAutofit/>
          </a:bodyPr>
          <a:lstStyle/>
          <a:p>
            <a:r>
              <a:rPr lang="fr-FR" sz="3600" dirty="0"/>
              <a:t>D</a:t>
            </a:r>
            <a:r>
              <a:rPr lang="fr-FR" sz="3600" dirty="0">
                <a:effectLst/>
              </a:rPr>
              <a:t>émocraties /dérèglement climatique et </a:t>
            </a:r>
            <a:br>
              <a:rPr lang="fr-FR" sz="3600" dirty="0">
                <a:effectLst/>
              </a:rPr>
            </a:br>
            <a:r>
              <a:rPr lang="fr-FR" sz="3600" dirty="0">
                <a:effectLst/>
              </a:rPr>
              <a:t>perte de biodiversité</a:t>
            </a:r>
            <a:br>
              <a:rPr lang="fr-FR" sz="3400" dirty="0"/>
            </a:br>
            <a:endParaRPr lang="fr-FR" sz="3400" dirty="0"/>
          </a:p>
        </p:txBody>
      </p:sp>
      <p:sp>
        <p:nvSpPr>
          <p:cNvPr id="3" name="Espace réservé du contenu 2">
            <a:extLst>
              <a:ext uri="{FF2B5EF4-FFF2-40B4-BE49-F238E27FC236}">
                <a16:creationId xmlns:a16="http://schemas.microsoft.com/office/drawing/2014/main" id="{5D19B7B8-E2A4-5E87-E5FF-AEFB63720649}"/>
              </a:ext>
            </a:extLst>
          </p:cNvPr>
          <p:cNvSpPr>
            <a:spLocks noGrp="1"/>
          </p:cNvSpPr>
          <p:nvPr>
            <p:ph idx="1"/>
          </p:nvPr>
        </p:nvSpPr>
        <p:spPr>
          <a:xfrm>
            <a:off x="571501" y="1857375"/>
            <a:ext cx="9944100" cy="4086225"/>
          </a:xfrm>
        </p:spPr>
        <p:txBody>
          <a:bodyPr>
            <a:normAutofit lnSpcReduction="10000"/>
          </a:bodyPr>
          <a:lstStyle/>
          <a:p>
            <a:pPr marL="0" indent="0" algn="just">
              <a:buNone/>
            </a:pPr>
            <a:r>
              <a:rPr lang="fr-FR" sz="2200" dirty="0">
                <a:solidFill>
                  <a:srgbClr val="000000"/>
                </a:solidFill>
                <a:effectLst/>
                <a:ea typeface="Times New Roman" panose="02020603050405020304" pitchFamily="18" charset="0"/>
                <a:cs typeface="Times New Roman" panose="02020603050405020304" pitchFamily="18" charset="0"/>
              </a:rPr>
              <a:t>Les études scientifiques et </a:t>
            </a:r>
            <a:r>
              <a:rPr lang="fr-FR" sz="2200" dirty="0" err="1">
                <a:solidFill>
                  <a:srgbClr val="000000"/>
                </a:solidFill>
                <a:effectLst/>
                <a:ea typeface="Times New Roman" panose="02020603050405020304" pitchFamily="18" charset="0"/>
                <a:cs typeface="Times New Roman" panose="02020603050405020304" pitchFamily="18" charset="0"/>
              </a:rPr>
              <a:t>scenari</a:t>
            </a:r>
            <a:r>
              <a:rPr lang="fr-FR" sz="2200" dirty="0">
                <a:solidFill>
                  <a:srgbClr val="000000"/>
                </a:solidFill>
                <a:effectLst/>
                <a:ea typeface="Times New Roman" panose="02020603050405020304" pitchFamily="18" charset="0"/>
                <a:cs typeface="Times New Roman" panose="02020603050405020304" pitchFamily="18" charset="0"/>
              </a:rPr>
              <a:t> proposés par le GIEC et l’ADEME convergent pour que des décisions politiques tranchées </a:t>
            </a:r>
            <a:r>
              <a:rPr lang="fr-FR" sz="2200">
                <a:solidFill>
                  <a:srgbClr val="000000"/>
                </a:solidFill>
                <a:effectLst/>
                <a:ea typeface="Times New Roman" panose="02020603050405020304" pitchFamily="18" charset="0"/>
                <a:cs typeface="Times New Roman" panose="02020603050405020304" pitchFamily="18" charset="0"/>
              </a:rPr>
              <a:t>soient prises </a:t>
            </a:r>
            <a:r>
              <a:rPr lang="fr-FR" sz="2200" dirty="0">
                <a:solidFill>
                  <a:srgbClr val="000000"/>
                </a:solidFill>
                <a:effectLst/>
                <a:ea typeface="Times New Roman" panose="02020603050405020304" pitchFamily="18" charset="0"/>
                <a:cs typeface="Times New Roman" panose="02020603050405020304" pitchFamily="18" charset="0"/>
              </a:rPr>
              <a:t>rapidement</a:t>
            </a:r>
            <a:r>
              <a:rPr lang="fr-FR" sz="2200" dirty="0">
                <a:effectLst/>
              </a:rPr>
              <a:t> </a:t>
            </a:r>
            <a:r>
              <a:rPr lang="fr-FR" sz="2200" dirty="0"/>
              <a:t>(</a:t>
            </a:r>
            <a:r>
              <a:rPr lang="fr-FR" sz="2200" dirty="0">
                <a:effectLst/>
              </a:rPr>
              <a:t>UN </a:t>
            </a:r>
            <a:r>
              <a:rPr lang="fr-FR" sz="2200" dirty="0" err="1">
                <a:effectLst/>
              </a:rPr>
              <a:t>negotiations</a:t>
            </a:r>
            <a:r>
              <a:rPr lang="fr-FR" sz="2200" dirty="0">
                <a:effectLst/>
              </a:rPr>
              <a:t>, Paris </a:t>
            </a:r>
            <a:r>
              <a:rPr lang="fr-FR" sz="2200" dirty="0" err="1">
                <a:effectLst/>
              </a:rPr>
              <a:t>Climate</a:t>
            </a:r>
            <a:r>
              <a:rPr lang="fr-FR" sz="2200" dirty="0">
                <a:effectLst/>
              </a:rPr>
              <a:t> Agreement). </a:t>
            </a:r>
          </a:p>
          <a:p>
            <a:pPr marL="0" indent="0" algn="just">
              <a:buNone/>
            </a:pPr>
            <a:r>
              <a:rPr lang="fr-FR" sz="2200" dirty="0">
                <a:solidFill>
                  <a:srgbClr val="000000"/>
                </a:solidFill>
                <a:effectLst/>
                <a:ea typeface="Times New Roman" panose="02020603050405020304" pitchFamily="18" charset="0"/>
                <a:cs typeface="Times New Roman" panose="02020603050405020304" pitchFamily="18" charset="0"/>
              </a:rPr>
              <a:t>Or, aucun pays, démocratique ou non, n’a encore mis en place une politique climat compatible avec les accords de Paris</a:t>
            </a:r>
            <a:r>
              <a:rPr lang="fr-FR" sz="2200" b="1" dirty="0">
                <a:solidFill>
                  <a:srgbClr val="000000"/>
                </a:solidFill>
                <a:ea typeface="Times New Roman" panose="02020603050405020304" pitchFamily="18" charset="0"/>
                <a:cs typeface="Times New Roman" panose="02020603050405020304" pitchFamily="18" charset="0"/>
              </a:rPr>
              <a:t> </a:t>
            </a:r>
            <a:r>
              <a:rPr lang="fr-FR" sz="2200" dirty="0">
                <a:effectLst/>
              </a:rPr>
              <a:t>(</a:t>
            </a:r>
            <a:r>
              <a:rPr lang="fr-FR" sz="2200" dirty="0" err="1">
                <a:effectLst/>
              </a:rPr>
              <a:t>Climate</a:t>
            </a:r>
            <a:r>
              <a:rPr lang="fr-FR" sz="2200" dirty="0">
                <a:effectLst/>
              </a:rPr>
              <a:t> Action Tracker, 2020). </a:t>
            </a:r>
          </a:p>
          <a:p>
            <a:pPr marL="0" indent="0" algn="just">
              <a:buNone/>
            </a:pPr>
            <a:r>
              <a:rPr lang="fr-FR" sz="2200" dirty="0">
                <a:solidFill>
                  <a:srgbClr val="000000"/>
                </a:solidFill>
                <a:effectLst/>
                <a:ea typeface="Times New Roman" panose="02020603050405020304" pitchFamily="18" charset="0"/>
                <a:cs typeface="Times New Roman" panose="02020603050405020304" pitchFamily="18" charset="0"/>
              </a:rPr>
              <a:t>Les rituels démocratiques conventionnels comme le vote et les mouvements sociaux n’ont pour l’instant par permis de rendre ces décisions acceptables et ont tendu à freiner les politiques publiques environnementales transformantes (crise de l’azote aux Pays-Bas, mouvements sociaux contre l’</a:t>
            </a:r>
            <a:r>
              <a:rPr lang="fr-FR" sz="2200" dirty="0" err="1">
                <a:solidFill>
                  <a:srgbClr val="000000"/>
                </a:solidFill>
                <a:effectLst/>
                <a:ea typeface="Times New Roman" panose="02020603050405020304" pitchFamily="18" charset="0"/>
                <a:cs typeface="Times New Roman" panose="02020603050405020304" pitchFamily="18" charset="0"/>
              </a:rPr>
              <a:t>European</a:t>
            </a:r>
            <a:r>
              <a:rPr lang="fr-FR" sz="2200" dirty="0">
                <a:solidFill>
                  <a:srgbClr val="000000"/>
                </a:solidFill>
                <a:effectLst/>
                <a:ea typeface="Times New Roman" panose="02020603050405020304" pitchFamily="18" charset="0"/>
                <a:cs typeface="Times New Roman" panose="02020603050405020304" pitchFamily="18" charset="0"/>
              </a:rPr>
              <a:t> Green deal, gilets jaunes)</a:t>
            </a:r>
            <a:r>
              <a:rPr lang="fr-FR" sz="2200" dirty="0">
                <a:effectLst/>
              </a:rPr>
              <a:t> </a:t>
            </a:r>
          </a:p>
          <a:p>
            <a:pPr marL="0" indent="0">
              <a:buNone/>
            </a:pPr>
            <a:endParaRPr lang="fr-FR" sz="2800" dirty="0">
              <a:effectLst/>
            </a:endParaRPr>
          </a:p>
        </p:txBody>
      </p:sp>
    </p:spTree>
    <p:extLst>
      <p:ext uri="{BB962C8B-B14F-4D97-AF65-F5344CB8AC3E}">
        <p14:creationId xmlns:p14="http://schemas.microsoft.com/office/powerpoint/2010/main" val="2638125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C8C3D6A-CB89-A530-7127-A1AC046B10C2}"/>
              </a:ext>
            </a:extLst>
          </p:cNvPr>
          <p:cNvSpPr>
            <a:spLocks noGrp="1"/>
          </p:cNvSpPr>
          <p:nvPr>
            <p:ph type="title"/>
          </p:nvPr>
        </p:nvSpPr>
        <p:spPr>
          <a:xfrm>
            <a:off x="5628963" y="552782"/>
            <a:ext cx="5017259" cy="1643663"/>
          </a:xfrm>
        </p:spPr>
        <p:txBody>
          <a:bodyPr>
            <a:normAutofit fontScale="90000"/>
          </a:bodyPr>
          <a:lstStyle/>
          <a:p>
            <a:r>
              <a:rPr lang="fr-FR" dirty="0"/>
              <a:t>Diffuser ces dispositifs à partir des universités</a:t>
            </a:r>
          </a:p>
        </p:txBody>
      </p:sp>
      <p:pic>
        <p:nvPicPr>
          <p:cNvPr id="4" name="Espace réservé du contenu 4">
            <a:extLst>
              <a:ext uri="{FF2B5EF4-FFF2-40B4-BE49-F238E27FC236}">
                <a16:creationId xmlns:a16="http://schemas.microsoft.com/office/drawing/2014/main" id="{DC14EA5E-4530-8351-4704-A49CBAABE209}"/>
              </a:ext>
            </a:extLst>
          </p:cNvPr>
          <p:cNvPicPr>
            <a:picLocks noChangeAspect="1"/>
          </p:cNvPicPr>
          <p:nvPr/>
        </p:nvPicPr>
        <p:blipFill rotWithShape="1">
          <a:blip r:embed="rId2"/>
          <a:srcRect l="14176" r="22383"/>
          <a:stretch/>
        </p:blipFill>
        <p:spPr>
          <a:xfrm>
            <a:off x="20" y="10"/>
            <a:ext cx="5210493" cy="6857990"/>
          </a:xfrm>
          <a:prstGeom prst="rect">
            <a:avLst/>
          </a:prstGeom>
        </p:spPr>
      </p:pic>
      <p:sp>
        <p:nvSpPr>
          <p:cNvPr id="8" name="Content Placeholder 7">
            <a:extLst>
              <a:ext uri="{FF2B5EF4-FFF2-40B4-BE49-F238E27FC236}">
                <a16:creationId xmlns:a16="http://schemas.microsoft.com/office/drawing/2014/main" id="{B040B2AD-E7E8-CC85-8AD5-FFFDE132616B}"/>
              </a:ext>
            </a:extLst>
          </p:cNvPr>
          <p:cNvSpPr>
            <a:spLocks noGrp="1"/>
          </p:cNvSpPr>
          <p:nvPr>
            <p:ph idx="1"/>
          </p:nvPr>
        </p:nvSpPr>
        <p:spPr>
          <a:xfrm>
            <a:off x="5628963" y="2531372"/>
            <a:ext cx="5017249" cy="3539629"/>
          </a:xfrm>
        </p:spPr>
        <p:txBody>
          <a:bodyPr>
            <a:normAutofit fontScale="92500" lnSpcReduction="20000"/>
          </a:bodyPr>
          <a:lstStyle/>
          <a:p>
            <a:r>
              <a:rPr lang="fr-FR" sz="2800" dirty="0"/>
              <a:t>Démocratiques </a:t>
            </a:r>
          </a:p>
          <a:p>
            <a:r>
              <a:rPr lang="fr-FR" sz="2800" dirty="0"/>
              <a:t>Inclusifs</a:t>
            </a:r>
          </a:p>
          <a:p>
            <a:r>
              <a:rPr lang="fr-FR" sz="2800" dirty="0"/>
              <a:t>Recherche rendue accessible</a:t>
            </a:r>
          </a:p>
          <a:p>
            <a:r>
              <a:rPr lang="fr-FR" sz="2800" dirty="0"/>
              <a:t>Transformants</a:t>
            </a:r>
          </a:p>
          <a:p>
            <a:r>
              <a:rPr lang="fr-FR" sz="2800" dirty="0"/>
              <a:t>Cohésion</a:t>
            </a:r>
          </a:p>
          <a:p>
            <a:r>
              <a:rPr lang="fr-FR" sz="2800" dirty="0"/>
              <a:t>Mise en action, </a:t>
            </a:r>
            <a:r>
              <a:rPr lang="fr-FR" sz="2800" dirty="0" err="1"/>
              <a:t>empowerment</a:t>
            </a:r>
            <a:endParaRPr lang="fr-FR" sz="2800" dirty="0"/>
          </a:p>
          <a:p>
            <a:endParaRPr lang="en-US" dirty="0"/>
          </a:p>
        </p:txBody>
      </p:sp>
      <p:cxnSp>
        <p:nvCxnSpPr>
          <p:cNvPr id="13" name="Main Vertical Connector">
            <a:extLst>
              <a:ext uri="{FF2B5EF4-FFF2-40B4-BE49-F238E27FC236}">
                <a16:creationId xmlns:a16="http://schemas.microsoft.com/office/drawing/2014/main" id="{B0BDEAB7-0E83-4F55-90F4-098569F5A5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Main Frame">
            <a:extLst>
              <a:ext uri="{FF2B5EF4-FFF2-40B4-BE49-F238E27FC236}">
                <a16:creationId xmlns:a16="http://schemas.microsoft.com/office/drawing/2014/main" id="{60B98957-D5C0-4FFC-8987-C5D8A06FDC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60546" y="334928"/>
            <a:ext cx="6263710" cy="6188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EB123B9E-16C1-47FC-BA6E-0B62BE4F2E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62133" y="2400300"/>
            <a:ext cx="518656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Main Horizontal Connector">
            <a:extLst>
              <a:ext uri="{FF2B5EF4-FFF2-40B4-BE49-F238E27FC236}">
                <a16:creationId xmlns:a16="http://schemas.microsoft.com/office/drawing/2014/main" id="{51DA9589-40B0-4B65-A035-81057865FD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60546" y="6047437"/>
            <a:ext cx="51881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1F805896-0A00-6769-324F-095F3139E872}"/>
              </a:ext>
            </a:extLst>
          </p:cNvPr>
          <p:cNvSpPr txBox="1"/>
          <p:nvPr/>
        </p:nvSpPr>
        <p:spPr>
          <a:xfrm>
            <a:off x="6094476" y="6071003"/>
            <a:ext cx="887008" cy="646331"/>
          </a:xfrm>
          <a:prstGeom prst="rect">
            <a:avLst/>
          </a:prstGeom>
          <a:noFill/>
        </p:spPr>
        <p:txBody>
          <a:bodyPr wrap="square" rtlCol="0">
            <a:spAutoFit/>
          </a:bodyPr>
          <a:lstStyle/>
          <a:p>
            <a:r>
              <a:rPr lang="fr-FR" dirty="0"/>
              <a:t>KNOCA </a:t>
            </a:r>
          </a:p>
          <a:p>
            <a:endParaRPr lang="fr-FR" dirty="0"/>
          </a:p>
        </p:txBody>
      </p:sp>
    </p:spTree>
    <p:extLst>
      <p:ext uri="{BB962C8B-B14F-4D97-AF65-F5344CB8AC3E}">
        <p14:creationId xmlns:p14="http://schemas.microsoft.com/office/powerpoint/2010/main" val="42170985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38A322-7F72-D328-45AC-AE4627627420}"/>
              </a:ext>
            </a:extLst>
          </p:cNvPr>
          <p:cNvSpPr>
            <a:spLocks noGrp="1"/>
          </p:cNvSpPr>
          <p:nvPr>
            <p:ph type="title"/>
          </p:nvPr>
        </p:nvSpPr>
        <p:spPr/>
        <p:txBody>
          <a:bodyPr/>
          <a:lstStyle/>
          <a:p>
            <a:r>
              <a:rPr lang="fr-FR" dirty="0"/>
              <a:t>Objectifs du réseau</a:t>
            </a:r>
          </a:p>
        </p:txBody>
      </p:sp>
      <p:sp>
        <p:nvSpPr>
          <p:cNvPr id="4" name="Espace réservé du contenu 3">
            <a:extLst>
              <a:ext uri="{FF2B5EF4-FFF2-40B4-BE49-F238E27FC236}">
                <a16:creationId xmlns:a16="http://schemas.microsoft.com/office/drawing/2014/main" id="{59420340-733A-292C-1303-C4A84597E581}"/>
              </a:ext>
            </a:extLst>
          </p:cNvPr>
          <p:cNvSpPr>
            <a:spLocks noGrp="1"/>
          </p:cNvSpPr>
          <p:nvPr>
            <p:ph idx="1"/>
          </p:nvPr>
        </p:nvSpPr>
        <p:spPr>
          <a:xfrm>
            <a:off x="557212" y="1878344"/>
            <a:ext cx="10086975" cy="4426873"/>
          </a:xfrm>
        </p:spPr>
        <p:txBody>
          <a:bodyPr>
            <a:normAutofit/>
          </a:bodyPr>
          <a:lstStyle/>
          <a:p>
            <a:pPr algn="just"/>
            <a:r>
              <a:rPr lang="fr-FR" dirty="0">
                <a:solidFill>
                  <a:srgbClr val="000000"/>
                </a:solidFill>
                <a:effectLst/>
                <a:ea typeface="Times New Roman" panose="02020603050405020304" pitchFamily="18" charset="0"/>
                <a:cs typeface="Times New Roman" panose="02020603050405020304" pitchFamily="18" charset="0"/>
              </a:rPr>
              <a:t>répertorier, documenter et rendre accessible l'ensemble des données sur chaque processus délibératif, dans le but de créer des ressources communes facilitant la pratique et l'étude de ces expérimentations de transformation écologique de l’ESR. </a:t>
            </a:r>
          </a:p>
          <a:p>
            <a:pPr algn="just"/>
            <a:r>
              <a:rPr lang="fr-FR" dirty="0">
                <a:solidFill>
                  <a:srgbClr val="000000"/>
                </a:solidFill>
                <a:ea typeface="Times New Roman" panose="02020603050405020304" pitchFamily="18" charset="0"/>
                <a:cs typeface="Times New Roman" panose="02020603050405020304" pitchFamily="18" charset="0"/>
              </a:rPr>
              <a:t>O</a:t>
            </a:r>
            <a:r>
              <a:rPr lang="fr-FR" dirty="0">
                <a:solidFill>
                  <a:srgbClr val="000000"/>
                </a:solidFill>
                <a:effectLst/>
                <a:ea typeface="Times New Roman" panose="02020603050405020304" pitchFamily="18" charset="0"/>
                <a:cs typeface="Times New Roman" panose="02020603050405020304" pitchFamily="18" charset="0"/>
              </a:rPr>
              <a:t>uvrir des terrains et enquêtes comparatives pour produire des travaux scientifiques disciplinaires et interdisciplinaires qui contribueront notamment à la littérature sur la démocratie délibérative et les enjeux sociaux et politiques de l’urgence environnementale. </a:t>
            </a:r>
          </a:p>
          <a:p>
            <a:pPr algn="just"/>
            <a:r>
              <a:rPr lang="fr-FR" dirty="0">
                <a:solidFill>
                  <a:srgbClr val="000000"/>
                </a:solidFill>
                <a:effectLst/>
                <a:ea typeface="Times New Roman" panose="02020603050405020304" pitchFamily="18" charset="0"/>
                <a:cs typeface="Times New Roman" panose="02020603050405020304" pitchFamily="18" charset="0"/>
              </a:rPr>
              <a:t>recherche action</a:t>
            </a:r>
            <a:r>
              <a:rPr lang="fr-FR" dirty="0">
                <a:solidFill>
                  <a:srgbClr val="000000"/>
                </a:solidFill>
                <a:ea typeface="Times New Roman" panose="02020603050405020304" pitchFamily="18" charset="0"/>
                <a:cs typeface="Times New Roman" panose="02020603050405020304" pitchFamily="18" charset="0"/>
              </a:rPr>
              <a:t> :</a:t>
            </a:r>
            <a:r>
              <a:rPr lang="fr-FR" dirty="0">
                <a:solidFill>
                  <a:srgbClr val="000000"/>
                </a:solidFill>
                <a:effectLst/>
                <a:ea typeface="Times New Roman" panose="02020603050405020304" pitchFamily="18" charset="0"/>
                <a:cs typeface="Times New Roman" panose="02020603050405020304" pitchFamily="18" charset="0"/>
              </a:rPr>
              <a:t> Etendre les bonnes pratiques de délibération et de sensibilisation aux questions environnementales et de transformations décidées collectivement à l'université et à toute organisation en France. </a:t>
            </a:r>
            <a:endParaRPr lang="fr-FR" dirty="0">
              <a:effectLst/>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6207194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4A2C65-5EF8-B809-32DE-04DB60222EC9}"/>
              </a:ext>
            </a:extLst>
          </p:cNvPr>
          <p:cNvSpPr>
            <a:spLocks noGrp="1"/>
          </p:cNvSpPr>
          <p:nvPr>
            <p:ph type="title"/>
          </p:nvPr>
        </p:nvSpPr>
        <p:spPr>
          <a:xfrm>
            <a:off x="458043" y="357188"/>
            <a:ext cx="4584604" cy="1167518"/>
          </a:xfrm>
        </p:spPr>
        <p:txBody>
          <a:bodyPr>
            <a:normAutofit fontScale="90000"/>
          </a:bodyPr>
          <a:lstStyle/>
          <a:p>
            <a:br>
              <a:rPr lang="fr-FR" dirty="0"/>
            </a:br>
            <a:endParaRPr lang="fr-FR" dirty="0"/>
          </a:p>
        </p:txBody>
      </p:sp>
      <p:sp>
        <p:nvSpPr>
          <p:cNvPr id="3" name="Espace réservé du contenu 2">
            <a:extLst>
              <a:ext uri="{FF2B5EF4-FFF2-40B4-BE49-F238E27FC236}">
                <a16:creationId xmlns:a16="http://schemas.microsoft.com/office/drawing/2014/main" id="{F913CE3F-6ACB-A843-44B1-72E273F1F77F}"/>
              </a:ext>
            </a:extLst>
          </p:cNvPr>
          <p:cNvSpPr>
            <a:spLocks noGrp="1"/>
          </p:cNvSpPr>
          <p:nvPr>
            <p:ph idx="1"/>
          </p:nvPr>
        </p:nvSpPr>
        <p:spPr>
          <a:xfrm>
            <a:off x="4629150" y="357187"/>
            <a:ext cx="8286749" cy="5672137"/>
          </a:xfrm>
        </p:spPr>
        <p:txBody>
          <a:bodyPr>
            <a:noAutofit/>
          </a:bodyPr>
          <a:lstStyle/>
          <a:p>
            <a:pPr marL="0" lvl="0" indent="0">
              <a:lnSpc>
                <a:spcPct val="100000"/>
              </a:lnSpc>
              <a:spcBef>
                <a:spcPts val="400"/>
              </a:spcBef>
              <a:buNone/>
            </a:pPr>
            <a:r>
              <a:rPr lang="fr-FR" sz="1600" b="1" dirty="0">
                <a:effectLst/>
                <a:ea typeface="DengXian" panose="02010600030101010101" pitchFamily="2" charset="-122"/>
                <a:cs typeface="Times New Roman" panose="02020603050405020304" pitchFamily="18" charset="0"/>
              </a:rPr>
              <a:t>UPEC</a:t>
            </a:r>
            <a:r>
              <a:rPr lang="fr-FR" sz="1600" dirty="0">
                <a:effectLst/>
                <a:ea typeface="DengXian" panose="02010600030101010101" pitchFamily="2" charset="-122"/>
                <a:cs typeface="Times New Roman" panose="02020603050405020304" pitchFamily="18" charset="0"/>
              </a:rPr>
              <a:t> : convention citoyenne étudiante. 3 </a:t>
            </a:r>
            <a:r>
              <a:rPr lang="fr-FR" sz="1600" dirty="0" err="1">
                <a:effectLst/>
                <a:ea typeface="DengXian" panose="02010600030101010101" pitchFamily="2" charset="-122"/>
                <a:cs typeface="Times New Roman" panose="02020603050405020304" pitchFamily="18" charset="0"/>
              </a:rPr>
              <a:t>editions</a:t>
            </a:r>
            <a:r>
              <a:rPr lang="fr-FR" sz="1600" dirty="0">
                <a:effectLst/>
                <a:ea typeface="DengXian" panose="02010600030101010101" pitchFamily="2" charset="-122"/>
                <a:cs typeface="Times New Roman" panose="02020603050405020304" pitchFamily="18" charset="0"/>
              </a:rPr>
              <a:t> (2021-2023)</a:t>
            </a:r>
          </a:p>
          <a:p>
            <a:pPr marL="0" lvl="0" indent="0">
              <a:lnSpc>
                <a:spcPct val="100000"/>
              </a:lnSpc>
              <a:spcBef>
                <a:spcPts val="400"/>
              </a:spcBef>
              <a:buNone/>
            </a:pPr>
            <a:r>
              <a:rPr lang="fr-FR" sz="1600" b="1" dirty="0">
                <a:effectLst/>
                <a:ea typeface="DengXian" panose="02010600030101010101" pitchFamily="2" charset="-122"/>
                <a:cs typeface="Times New Roman" panose="02020603050405020304" pitchFamily="18" charset="0"/>
              </a:rPr>
              <a:t>Nantes Université </a:t>
            </a:r>
            <a:r>
              <a:rPr lang="fr-FR" sz="1600" dirty="0">
                <a:effectLst/>
                <a:ea typeface="DengXian" panose="02010600030101010101" pitchFamily="2" charset="-122"/>
                <a:cs typeface="Times New Roman" panose="02020603050405020304" pitchFamily="18" charset="0"/>
              </a:rPr>
              <a:t>: conférence de développement durable (</a:t>
            </a:r>
            <a:r>
              <a:rPr lang="fr-FR" sz="1600" dirty="0" err="1">
                <a:effectLst/>
                <a:ea typeface="DengXian" panose="02010600030101010101" pitchFamily="2" charset="-122"/>
                <a:cs typeface="Times New Roman" panose="02020603050405020304" pitchFamily="18" charset="0"/>
              </a:rPr>
              <a:t>since</a:t>
            </a:r>
            <a:r>
              <a:rPr lang="fr-FR" sz="1600" dirty="0">
                <a:effectLst/>
                <a:ea typeface="DengXian" panose="02010600030101010101" pitchFamily="2" charset="-122"/>
                <a:cs typeface="Times New Roman" panose="02020603050405020304" pitchFamily="18" charset="0"/>
              </a:rPr>
              <a:t> 2022)</a:t>
            </a:r>
          </a:p>
          <a:p>
            <a:pPr marL="0" lvl="0" indent="0">
              <a:lnSpc>
                <a:spcPct val="100000"/>
              </a:lnSpc>
              <a:spcBef>
                <a:spcPts val="400"/>
              </a:spcBef>
              <a:buNone/>
            </a:pPr>
            <a:r>
              <a:rPr lang="fr-FR" sz="1600" b="1" dirty="0">
                <a:effectLst/>
                <a:ea typeface="DengXian" panose="02010600030101010101" pitchFamily="2" charset="-122"/>
                <a:cs typeface="Times New Roman" panose="02020603050405020304" pitchFamily="18" charset="0"/>
              </a:rPr>
              <a:t>USPN</a:t>
            </a:r>
            <a:r>
              <a:rPr lang="fr-FR" sz="1600" dirty="0">
                <a:effectLst/>
                <a:ea typeface="DengXian" panose="02010600030101010101" pitchFamily="2" charset="-122"/>
                <a:cs typeface="Times New Roman" panose="02020603050405020304" pitchFamily="18" charset="0"/>
              </a:rPr>
              <a:t> : convention citoyenne étudiante alimentation in 2024</a:t>
            </a:r>
          </a:p>
          <a:p>
            <a:pPr marL="0" lvl="0" indent="0">
              <a:lnSpc>
                <a:spcPct val="100000"/>
              </a:lnSpc>
              <a:spcBef>
                <a:spcPts val="400"/>
              </a:spcBef>
              <a:buNone/>
            </a:pPr>
            <a:r>
              <a:rPr lang="fr-FR" sz="1600" b="1" dirty="0">
                <a:effectLst/>
                <a:ea typeface="DengXian" panose="02010600030101010101" pitchFamily="2" charset="-122"/>
                <a:cs typeface="Times New Roman" panose="02020603050405020304" pitchFamily="18" charset="0"/>
              </a:rPr>
              <a:t>USN</a:t>
            </a:r>
            <a:r>
              <a:rPr lang="fr-FR" sz="1600" dirty="0">
                <a:effectLst/>
                <a:ea typeface="DengXian" panose="02010600030101010101" pitchFamily="2" charset="-122"/>
                <a:cs typeface="Times New Roman" panose="02020603050405020304" pitchFamily="18" charset="0"/>
              </a:rPr>
              <a:t> : convention citoyenne  étudiante en 2024</a:t>
            </a:r>
          </a:p>
          <a:p>
            <a:pPr marL="0" indent="0">
              <a:lnSpc>
                <a:spcPct val="100000"/>
              </a:lnSpc>
              <a:spcBef>
                <a:spcPts val="400"/>
              </a:spcBef>
              <a:buNone/>
            </a:pPr>
            <a:r>
              <a:rPr lang="fr-FR" sz="1600" b="1" dirty="0">
                <a:ea typeface="DengXian" panose="02010600030101010101" pitchFamily="2" charset="-122"/>
                <a:cs typeface="Times New Roman" panose="02020603050405020304" pitchFamily="18" charset="0"/>
              </a:rPr>
              <a:t>UNIL</a:t>
            </a:r>
            <a:r>
              <a:rPr lang="fr-FR" sz="1600" dirty="0">
                <a:ea typeface="DengXian" panose="02010600030101010101" pitchFamily="2" charset="-122"/>
                <a:cs typeface="Times New Roman" panose="02020603050405020304" pitchFamily="18" charset="0"/>
              </a:rPr>
              <a:t> : assemblée de la transition (1 </a:t>
            </a:r>
            <a:r>
              <a:rPr lang="fr-FR" sz="1600" dirty="0" err="1">
                <a:ea typeface="DengXian" panose="02010600030101010101" pitchFamily="2" charset="-122"/>
                <a:cs typeface="Times New Roman" panose="02020603050405020304" pitchFamily="18" charset="0"/>
              </a:rPr>
              <a:t>edition</a:t>
            </a:r>
            <a:r>
              <a:rPr lang="fr-FR" sz="1600" dirty="0">
                <a:ea typeface="DengXian" panose="02010600030101010101" pitchFamily="2" charset="-122"/>
                <a:cs typeface="Times New Roman" panose="02020603050405020304" pitchFamily="18" charset="0"/>
              </a:rPr>
              <a:t> 2022-2023)</a:t>
            </a:r>
          </a:p>
          <a:p>
            <a:pPr marL="0" lvl="0" indent="0">
              <a:lnSpc>
                <a:spcPct val="100000"/>
              </a:lnSpc>
              <a:spcBef>
                <a:spcPts val="400"/>
              </a:spcBef>
              <a:buNone/>
            </a:pPr>
            <a:r>
              <a:rPr lang="fr-FR" sz="1600" b="1" dirty="0">
                <a:effectLst/>
                <a:ea typeface="DengXian" panose="02010600030101010101" pitchFamily="2" charset="-122"/>
                <a:cs typeface="Times New Roman" panose="02020603050405020304" pitchFamily="18" charset="0"/>
              </a:rPr>
              <a:t>INSA Lyon </a:t>
            </a:r>
            <a:r>
              <a:rPr lang="fr-FR" sz="1600" dirty="0">
                <a:effectLst/>
                <a:ea typeface="DengXian" panose="02010600030101010101" pitchFamily="2" charset="-122"/>
                <a:cs typeface="Times New Roman" panose="02020603050405020304" pitchFamily="18" charset="0"/>
              </a:rPr>
              <a:t>: convention citoyenne en 2024</a:t>
            </a:r>
          </a:p>
          <a:p>
            <a:pPr marL="0" indent="0">
              <a:lnSpc>
                <a:spcPct val="100000"/>
              </a:lnSpc>
              <a:spcBef>
                <a:spcPts val="400"/>
              </a:spcBef>
              <a:buNone/>
            </a:pPr>
            <a:r>
              <a:rPr lang="fr-FR" sz="1600" b="1" dirty="0">
                <a:ea typeface="DengXian" panose="02010600030101010101" pitchFamily="2" charset="-122"/>
                <a:cs typeface="Times New Roman" panose="02020603050405020304" pitchFamily="18" charset="0"/>
              </a:rPr>
              <a:t>IRD</a:t>
            </a:r>
            <a:r>
              <a:rPr lang="fr-FR" sz="1600" dirty="0">
                <a:ea typeface="DengXian" panose="02010600030101010101" pitchFamily="2" charset="-122"/>
                <a:cs typeface="Times New Roman" panose="02020603050405020304" pitchFamily="18" charset="0"/>
              </a:rPr>
              <a:t> : </a:t>
            </a:r>
            <a:r>
              <a:rPr lang="fr-FR" sz="1600" dirty="0">
                <a:effectLst/>
                <a:ea typeface="DengXian" panose="02010600030101010101" pitchFamily="2" charset="-122"/>
                <a:cs typeface="Times New Roman" panose="02020603050405020304" pitchFamily="18" charset="0"/>
              </a:rPr>
              <a:t>convention citoyenne  étudiante en 2024</a:t>
            </a:r>
          </a:p>
          <a:p>
            <a:pPr marL="0" indent="0">
              <a:lnSpc>
                <a:spcPct val="100000"/>
              </a:lnSpc>
              <a:spcBef>
                <a:spcPts val="400"/>
              </a:spcBef>
              <a:buNone/>
            </a:pPr>
            <a:r>
              <a:rPr lang="fr-FR" sz="1600" b="1" dirty="0">
                <a:ea typeface="DengXian" panose="02010600030101010101" pitchFamily="2" charset="-122"/>
                <a:cs typeface="Times New Roman" panose="02020603050405020304" pitchFamily="18" charset="0"/>
              </a:rPr>
              <a:t>Rennes</a:t>
            </a:r>
            <a:r>
              <a:rPr lang="fr-FR" sz="1600" dirty="0">
                <a:ea typeface="DengXian" panose="02010600030101010101" pitchFamily="2" charset="-122"/>
                <a:cs typeface="Times New Roman" panose="02020603050405020304" pitchFamily="18" charset="0"/>
              </a:rPr>
              <a:t> : assemblée en 2024</a:t>
            </a:r>
          </a:p>
          <a:p>
            <a:pPr marL="0" indent="0">
              <a:lnSpc>
                <a:spcPct val="100000"/>
              </a:lnSpc>
              <a:spcBef>
                <a:spcPts val="400"/>
              </a:spcBef>
              <a:buNone/>
            </a:pPr>
            <a:r>
              <a:rPr lang="fr-FR" sz="1600" b="1" dirty="0">
                <a:ea typeface="DengXian" panose="02010600030101010101" pitchFamily="2" charset="-122"/>
                <a:cs typeface="Times New Roman" panose="02020603050405020304" pitchFamily="18" charset="0"/>
              </a:rPr>
              <a:t>INALCO </a:t>
            </a:r>
            <a:r>
              <a:rPr lang="fr-FR" sz="1600" dirty="0">
                <a:ea typeface="DengXian" panose="02010600030101010101" pitchFamily="2" charset="-122"/>
                <a:cs typeface="Times New Roman" panose="02020603050405020304" pitchFamily="18" charset="0"/>
              </a:rPr>
              <a:t>: convention citoyenne </a:t>
            </a:r>
            <a:r>
              <a:rPr lang="fr-FR" sz="1600" dirty="0">
                <a:effectLst/>
                <a:ea typeface="DengXian" panose="02010600030101010101" pitchFamily="2" charset="-122"/>
                <a:cs typeface="Times New Roman" panose="02020603050405020304" pitchFamily="18" charset="0"/>
              </a:rPr>
              <a:t>en 2024</a:t>
            </a:r>
          </a:p>
          <a:p>
            <a:pPr marL="0" indent="0">
              <a:lnSpc>
                <a:spcPct val="100000"/>
              </a:lnSpc>
              <a:spcBef>
                <a:spcPts val="400"/>
              </a:spcBef>
              <a:buNone/>
            </a:pPr>
            <a:r>
              <a:rPr lang="fr-FR" sz="1600" b="1" dirty="0">
                <a:ea typeface="DengXian" panose="02010600030101010101" pitchFamily="2" charset="-122"/>
                <a:cs typeface="Times New Roman" panose="02020603050405020304" pitchFamily="18" charset="0"/>
              </a:rPr>
              <a:t>Nanterre </a:t>
            </a:r>
            <a:r>
              <a:rPr lang="fr-FR" sz="1600" dirty="0">
                <a:ea typeface="DengXian" panose="02010600030101010101" pitchFamily="2" charset="-122"/>
                <a:cs typeface="Times New Roman" panose="02020603050405020304" pitchFamily="18" charset="0"/>
              </a:rPr>
              <a:t>(en cours d’organisation)</a:t>
            </a:r>
          </a:p>
          <a:p>
            <a:pPr marL="0" indent="0">
              <a:lnSpc>
                <a:spcPct val="100000"/>
              </a:lnSpc>
              <a:spcBef>
                <a:spcPts val="400"/>
              </a:spcBef>
              <a:buNone/>
            </a:pPr>
            <a:r>
              <a:rPr lang="fr-FR" sz="1600" dirty="0">
                <a:ea typeface="DengXian" panose="02010600030101010101" pitchFamily="2" charset="-122"/>
                <a:cs typeface="Times New Roman" panose="02020603050405020304" pitchFamily="18" charset="0"/>
              </a:rPr>
              <a:t>Dauphine (en cours d’organisation)</a:t>
            </a:r>
          </a:p>
          <a:p>
            <a:pPr marL="0" indent="0">
              <a:lnSpc>
                <a:spcPct val="100000"/>
              </a:lnSpc>
              <a:spcBef>
                <a:spcPts val="400"/>
              </a:spcBef>
              <a:buNone/>
            </a:pPr>
            <a:r>
              <a:rPr lang="fr-FR" sz="1600" b="1" dirty="0">
                <a:effectLst/>
                <a:ea typeface="DengXian" panose="02010600030101010101" pitchFamily="2" charset="-122"/>
                <a:cs typeface="Times New Roman" panose="02020603050405020304" pitchFamily="18" charset="0"/>
              </a:rPr>
              <a:t>SUPSI </a:t>
            </a:r>
            <a:r>
              <a:rPr lang="fr-FR" sz="1600" dirty="0">
                <a:effectLst/>
                <a:ea typeface="DengXian" panose="02010600030101010101" pitchFamily="2" charset="-122"/>
                <a:cs typeface="Times New Roman" panose="02020603050405020304" pitchFamily="18" charset="0"/>
              </a:rPr>
              <a:t>: délibération étudiante sur </a:t>
            </a:r>
            <a:r>
              <a:rPr lang="fr-FR" sz="1600" dirty="0" err="1">
                <a:effectLst/>
                <a:ea typeface="DengXian" panose="02010600030101010101" pitchFamily="2" charset="-122"/>
                <a:cs typeface="Times New Roman" panose="02020603050405020304" pitchFamily="18" charset="0"/>
              </a:rPr>
              <a:t>Decidim</a:t>
            </a:r>
            <a:endParaRPr lang="fr-FR" sz="1600" dirty="0">
              <a:ea typeface="DengXian" panose="02010600030101010101" pitchFamily="2" charset="-122"/>
              <a:cs typeface="Times New Roman" panose="02020603050405020304" pitchFamily="18" charset="0"/>
            </a:endParaRPr>
          </a:p>
          <a:p>
            <a:pPr marL="0" indent="0">
              <a:lnSpc>
                <a:spcPct val="100000"/>
              </a:lnSpc>
              <a:spcBef>
                <a:spcPts val="400"/>
              </a:spcBef>
              <a:buNone/>
            </a:pPr>
            <a:r>
              <a:rPr lang="fr-FR" sz="1600" b="1" dirty="0">
                <a:ea typeface="DengXian" panose="02010600030101010101" pitchFamily="2" charset="-122"/>
                <a:cs typeface="Times New Roman" panose="02020603050405020304" pitchFamily="18" charset="0"/>
              </a:rPr>
              <a:t>UGA</a:t>
            </a:r>
            <a:r>
              <a:rPr lang="fr-FR" sz="1600" dirty="0">
                <a:ea typeface="DengXian" panose="02010600030101010101" pitchFamily="2" charset="-122"/>
                <a:cs typeface="Times New Roman" panose="02020603050405020304" pitchFamily="18" charset="0"/>
              </a:rPr>
              <a:t> : convention citoyenne étudiante alimentation en 2024</a:t>
            </a:r>
          </a:p>
          <a:p>
            <a:pPr marL="0" lvl="0" indent="0">
              <a:lnSpc>
                <a:spcPct val="100000"/>
              </a:lnSpc>
              <a:spcBef>
                <a:spcPts val="400"/>
              </a:spcBef>
              <a:buNone/>
            </a:pPr>
            <a:r>
              <a:rPr lang="fr-FR" sz="1600" b="1" dirty="0">
                <a:effectLst/>
                <a:ea typeface="DengXian" panose="02010600030101010101" pitchFamily="2" charset="-122"/>
                <a:cs typeface="Times New Roman" panose="02020603050405020304" pitchFamily="18" charset="0"/>
              </a:rPr>
              <a:t>Centrale </a:t>
            </a:r>
            <a:r>
              <a:rPr lang="fr-FR" sz="1600" b="1" dirty="0" err="1">
                <a:effectLst/>
                <a:ea typeface="DengXian" panose="02010600030101010101" pitchFamily="2" charset="-122"/>
                <a:cs typeface="Times New Roman" panose="02020603050405020304" pitchFamily="18" charset="0"/>
              </a:rPr>
              <a:t>Supelec</a:t>
            </a:r>
            <a:r>
              <a:rPr lang="fr-FR" sz="1600" b="1" dirty="0">
                <a:effectLst/>
                <a:ea typeface="DengXian" panose="02010600030101010101" pitchFamily="2" charset="-122"/>
                <a:cs typeface="Times New Roman" panose="02020603050405020304" pitchFamily="18" charset="0"/>
              </a:rPr>
              <a:t> </a:t>
            </a:r>
            <a:r>
              <a:rPr lang="fr-FR" sz="1600" dirty="0">
                <a:effectLst/>
                <a:ea typeface="DengXian" panose="02010600030101010101" pitchFamily="2" charset="-122"/>
                <a:cs typeface="Times New Roman" panose="02020603050405020304" pitchFamily="18" charset="0"/>
              </a:rPr>
              <a:t>: convention citoyenne étudiante en cours</a:t>
            </a:r>
          </a:p>
          <a:p>
            <a:pPr marL="0" lvl="0" indent="0">
              <a:lnSpc>
                <a:spcPct val="100000"/>
              </a:lnSpc>
              <a:spcBef>
                <a:spcPts val="400"/>
              </a:spcBef>
              <a:buNone/>
            </a:pPr>
            <a:r>
              <a:rPr lang="fr-FR" sz="1600" b="1" dirty="0" err="1">
                <a:effectLst/>
                <a:ea typeface="DengXian" panose="02010600030101010101" pitchFamily="2" charset="-122"/>
                <a:cs typeface="Times New Roman" panose="02020603050405020304" pitchFamily="18" charset="0"/>
              </a:rPr>
              <a:t>University</a:t>
            </a:r>
            <a:r>
              <a:rPr lang="fr-FR" sz="1600" b="1" dirty="0">
                <a:effectLst/>
                <a:ea typeface="DengXian" panose="02010600030101010101" pitchFamily="2" charset="-122"/>
                <a:cs typeface="Times New Roman" panose="02020603050405020304" pitchFamily="18" charset="0"/>
              </a:rPr>
              <a:t> of Exeter </a:t>
            </a:r>
            <a:r>
              <a:rPr lang="fr-FR" sz="1600" dirty="0">
                <a:effectLst/>
                <a:ea typeface="DengXian" panose="02010600030101010101" pitchFamily="2" charset="-122"/>
                <a:cs typeface="Times New Roman" panose="02020603050405020304" pitchFamily="18" charset="0"/>
              </a:rPr>
              <a:t>: dispositif pédagogique de convention citoyenne (terminé)</a:t>
            </a:r>
          </a:p>
          <a:p>
            <a:pPr marL="0" lvl="0" indent="0">
              <a:lnSpc>
                <a:spcPct val="100000"/>
              </a:lnSpc>
              <a:spcBef>
                <a:spcPts val="400"/>
              </a:spcBef>
              <a:buNone/>
            </a:pPr>
            <a:r>
              <a:rPr lang="fr-FR" sz="1600" b="1" dirty="0">
                <a:effectLst/>
                <a:ea typeface="DengXian" panose="02010600030101010101" pitchFamily="2" charset="-122"/>
                <a:cs typeface="Times New Roman" panose="02020603050405020304" pitchFamily="18" charset="0"/>
              </a:rPr>
              <a:t>Bard </a:t>
            </a:r>
            <a:r>
              <a:rPr lang="fr-FR" sz="1600" b="1" dirty="0" err="1">
                <a:effectLst/>
                <a:ea typeface="DengXian" panose="02010600030101010101" pitchFamily="2" charset="-122"/>
                <a:cs typeface="Times New Roman" panose="02020603050405020304" pitchFamily="18" charset="0"/>
              </a:rPr>
              <a:t>College</a:t>
            </a:r>
            <a:r>
              <a:rPr lang="fr-FR" sz="1600" b="1" dirty="0">
                <a:effectLst/>
                <a:ea typeface="DengXian" panose="02010600030101010101" pitchFamily="2" charset="-122"/>
                <a:cs typeface="Times New Roman" panose="02020603050405020304" pitchFamily="18" charset="0"/>
              </a:rPr>
              <a:t> </a:t>
            </a:r>
            <a:r>
              <a:rPr lang="fr-FR" sz="1600" dirty="0">
                <a:effectLst/>
                <a:ea typeface="DengXian" panose="02010600030101010101" pitchFamily="2" charset="-122"/>
                <a:cs typeface="Times New Roman" panose="02020603050405020304" pitchFamily="18" charset="0"/>
              </a:rPr>
              <a:t>: programme d’introduction de la </a:t>
            </a:r>
            <a:r>
              <a:rPr lang="fr-FR" sz="1600" dirty="0" err="1">
                <a:effectLst/>
                <a:ea typeface="DengXian" panose="02010600030101010101" pitchFamily="2" charset="-122"/>
                <a:cs typeface="Times New Roman" panose="02020603050405020304" pitchFamily="18" charset="0"/>
              </a:rPr>
              <a:t>deliberation</a:t>
            </a:r>
            <a:r>
              <a:rPr lang="fr-FR" sz="1600" dirty="0">
                <a:effectLst/>
                <a:ea typeface="DengXian" panose="02010600030101010101" pitchFamily="2" charset="-122"/>
                <a:cs typeface="Times New Roman" panose="02020603050405020304" pitchFamily="18" charset="0"/>
              </a:rPr>
              <a:t> dans les établissements scolaires</a:t>
            </a:r>
          </a:p>
          <a:p>
            <a:pPr marL="0" lvl="0" indent="0">
              <a:lnSpc>
                <a:spcPct val="100000"/>
              </a:lnSpc>
              <a:spcBef>
                <a:spcPts val="400"/>
              </a:spcBef>
              <a:buNone/>
            </a:pPr>
            <a:r>
              <a:rPr lang="fr-FR" sz="1600" b="1" dirty="0" err="1">
                <a:ea typeface="DengXian" panose="02010600030101010101" pitchFamily="2" charset="-122"/>
                <a:cs typeface="Times New Roman" panose="02020603050405020304" pitchFamily="18" charset="0"/>
              </a:rPr>
              <a:t>Copenhagen</a:t>
            </a:r>
            <a:r>
              <a:rPr lang="fr-FR" sz="1600" b="1" dirty="0">
                <a:ea typeface="DengXian" panose="02010600030101010101" pitchFamily="2" charset="-122"/>
                <a:cs typeface="Times New Roman" panose="02020603050405020304" pitchFamily="18" charset="0"/>
              </a:rPr>
              <a:t> </a:t>
            </a:r>
            <a:r>
              <a:rPr lang="fr-FR" sz="1600" b="1" dirty="0" err="1">
                <a:ea typeface="DengXian" panose="02010600030101010101" pitchFamily="2" charset="-122"/>
                <a:cs typeface="Times New Roman" panose="02020603050405020304" pitchFamily="18" charset="0"/>
              </a:rPr>
              <a:t>University</a:t>
            </a:r>
            <a:r>
              <a:rPr lang="fr-FR" sz="1600" b="1" dirty="0">
                <a:ea typeface="DengXian" panose="02010600030101010101" pitchFamily="2" charset="-122"/>
                <a:cs typeface="Times New Roman" panose="02020603050405020304" pitchFamily="18" charset="0"/>
              </a:rPr>
              <a:t> : </a:t>
            </a:r>
            <a:r>
              <a:rPr lang="fr-FR" sz="1600" dirty="0">
                <a:ea typeface="DengXian" panose="02010600030101010101" pitchFamily="2" charset="-122"/>
                <a:cs typeface="Times New Roman" panose="02020603050405020304" pitchFamily="18" charset="0"/>
              </a:rPr>
              <a:t>convention citoyenne en 2024</a:t>
            </a:r>
            <a:endParaRPr lang="fr-FR" sz="1600" dirty="0">
              <a:effectLst/>
              <a:ea typeface="DengXian" panose="02010600030101010101" pitchFamily="2" charset="-122"/>
              <a:cs typeface="Times New Roman" panose="02020603050405020304" pitchFamily="18" charset="0"/>
            </a:endParaRPr>
          </a:p>
          <a:p>
            <a:pPr marL="0" indent="0">
              <a:lnSpc>
                <a:spcPct val="100000"/>
              </a:lnSpc>
              <a:spcBef>
                <a:spcPts val="400"/>
              </a:spcBef>
              <a:buNone/>
            </a:pPr>
            <a:r>
              <a:rPr lang="fr-FR" sz="1600" b="1" dirty="0" err="1">
                <a:effectLst/>
                <a:ea typeface="DengXian" panose="02010600030101010101" pitchFamily="2" charset="-122"/>
                <a:cs typeface="Times New Roman" panose="02020603050405020304" pitchFamily="18" charset="0"/>
              </a:rPr>
              <a:t>Vrije</a:t>
            </a:r>
            <a:r>
              <a:rPr lang="fr-FR" sz="1600" b="1" dirty="0">
                <a:effectLst/>
                <a:ea typeface="DengXian" panose="02010600030101010101" pitchFamily="2" charset="-122"/>
                <a:cs typeface="Times New Roman" panose="02020603050405020304" pitchFamily="18" charset="0"/>
              </a:rPr>
              <a:t> </a:t>
            </a:r>
            <a:r>
              <a:rPr lang="fr-FR" sz="1600" b="1" dirty="0" err="1">
                <a:effectLst/>
                <a:ea typeface="DengXian" panose="02010600030101010101" pitchFamily="2" charset="-122"/>
                <a:cs typeface="Times New Roman" panose="02020603050405020304" pitchFamily="18" charset="0"/>
              </a:rPr>
              <a:t>University</a:t>
            </a:r>
            <a:r>
              <a:rPr lang="fr-FR" sz="1600" b="1" dirty="0">
                <a:effectLst/>
                <a:ea typeface="DengXian" panose="02010600030101010101" pitchFamily="2" charset="-122"/>
                <a:cs typeface="Times New Roman" panose="02020603050405020304" pitchFamily="18" charset="0"/>
              </a:rPr>
              <a:t> </a:t>
            </a:r>
            <a:r>
              <a:rPr lang="fr-FR" sz="1600" dirty="0">
                <a:effectLst/>
                <a:ea typeface="DengXian" panose="02010600030101010101" pitchFamily="2" charset="-122"/>
                <a:cs typeface="Times New Roman" panose="02020603050405020304" pitchFamily="18" charset="0"/>
              </a:rPr>
              <a:t>: convention citoyenne  étudiante en 2024</a:t>
            </a:r>
          </a:p>
          <a:p>
            <a:pPr marL="0" indent="0">
              <a:lnSpc>
                <a:spcPct val="100000"/>
              </a:lnSpc>
              <a:spcBef>
                <a:spcPts val="400"/>
              </a:spcBef>
              <a:buNone/>
            </a:pPr>
            <a:r>
              <a:rPr lang="fr-FR" sz="1600" b="1" dirty="0">
                <a:effectLst/>
                <a:ea typeface="DengXian" panose="02010600030101010101" pitchFamily="2" charset="-122"/>
                <a:cs typeface="Times New Roman" panose="02020603050405020304" pitchFamily="18" charset="0"/>
              </a:rPr>
              <a:t>CUNY</a:t>
            </a:r>
            <a:r>
              <a:rPr lang="fr-FR" sz="1600" dirty="0">
                <a:effectLst/>
                <a:ea typeface="DengXian" panose="02010600030101010101" pitchFamily="2" charset="-122"/>
                <a:cs typeface="Times New Roman" panose="02020603050405020304" pitchFamily="18" charset="0"/>
              </a:rPr>
              <a:t> : convention citoyenne en 2024</a:t>
            </a:r>
          </a:p>
          <a:p>
            <a:pPr marL="0" indent="0">
              <a:lnSpc>
                <a:spcPct val="100000"/>
              </a:lnSpc>
              <a:spcBef>
                <a:spcPts val="400"/>
              </a:spcBef>
              <a:buNone/>
            </a:pPr>
            <a:r>
              <a:rPr lang="fr-FR" sz="1600" b="1" dirty="0">
                <a:effectLst/>
                <a:ea typeface="DengXian" panose="02010600030101010101" pitchFamily="2" charset="-122"/>
                <a:cs typeface="Times New Roman" panose="02020603050405020304" pitchFamily="18" charset="0"/>
              </a:rPr>
              <a:t>RESES</a:t>
            </a:r>
            <a:r>
              <a:rPr lang="fr-FR" sz="1600" dirty="0">
                <a:effectLst/>
                <a:ea typeface="DengXian" panose="02010600030101010101" pitchFamily="2" charset="-122"/>
                <a:cs typeface="Times New Roman" panose="02020603050405020304" pitchFamily="18" charset="0"/>
              </a:rPr>
              <a:t> : convention citoyenne étudiante alimentation (pré élections européennes)</a:t>
            </a:r>
          </a:p>
          <a:p>
            <a:pPr marL="0" indent="0">
              <a:lnSpc>
                <a:spcPct val="100000"/>
              </a:lnSpc>
              <a:spcBef>
                <a:spcPts val="400"/>
              </a:spcBef>
              <a:buNone/>
            </a:pPr>
            <a:endParaRPr lang="fr-FR" sz="1600" dirty="0">
              <a:effectLst/>
              <a:ea typeface="DengXian" panose="02010600030101010101" pitchFamily="2" charset="-122"/>
              <a:cs typeface="Times New Roman" panose="02020603050405020304" pitchFamily="18" charset="0"/>
            </a:endParaRPr>
          </a:p>
          <a:p>
            <a:pPr marL="0" indent="0">
              <a:lnSpc>
                <a:spcPct val="100000"/>
              </a:lnSpc>
              <a:spcBef>
                <a:spcPts val="400"/>
              </a:spcBef>
              <a:buNone/>
            </a:pPr>
            <a:endParaRPr lang="fr-FR" sz="1600" dirty="0">
              <a:effectLst/>
              <a:ea typeface="DengXian" panose="02010600030101010101" pitchFamily="2" charset="-122"/>
              <a:cs typeface="Times New Roman" panose="02020603050405020304" pitchFamily="18" charset="0"/>
            </a:endParaRPr>
          </a:p>
        </p:txBody>
      </p:sp>
      <p:sp>
        <p:nvSpPr>
          <p:cNvPr id="4" name="Espace réservé du texte 3">
            <a:extLst>
              <a:ext uri="{FF2B5EF4-FFF2-40B4-BE49-F238E27FC236}">
                <a16:creationId xmlns:a16="http://schemas.microsoft.com/office/drawing/2014/main" id="{15B73B0A-9D0A-E372-AB79-F5E6BE608166}"/>
              </a:ext>
            </a:extLst>
          </p:cNvPr>
          <p:cNvSpPr>
            <a:spLocks noGrp="1"/>
          </p:cNvSpPr>
          <p:nvPr>
            <p:ph type="body" sz="half" idx="2"/>
          </p:nvPr>
        </p:nvSpPr>
        <p:spPr>
          <a:xfrm>
            <a:off x="458043" y="485775"/>
            <a:ext cx="4313983" cy="5383213"/>
          </a:xfrm>
        </p:spPr>
        <p:txBody>
          <a:bodyPr>
            <a:noAutofit/>
          </a:bodyPr>
          <a:lstStyle/>
          <a:p>
            <a:pPr marL="0" indent="0">
              <a:buNone/>
            </a:pPr>
            <a:r>
              <a:rPr lang="fr-FR" sz="1600" dirty="0"/>
              <a:t>Membres de 19 universités</a:t>
            </a:r>
          </a:p>
          <a:p>
            <a:pPr marL="0" indent="0">
              <a:buNone/>
            </a:pPr>
            <a:r>
              <a:rPr lang="fr-FR" sz="1600" dirty="0"/>
              <a:t>Documentaire en cours de tournage</a:t>
            </a:r>
          </a:p>
          <a:p>
            <a:pPr marL="0" indent="0">
              <a:buNone/>
            </a:pPr>
            <a:r>
              <a:rPr lang="fr-FR" sz="1600" dirty="0"/>
              <a:t>Présentations de la CCE à l’USN, Dauphine, Nantes, UGA, Nanterre, Bard </a:t>
            </a:r>
            <a:r>
              <a:rPr lang="fr-FR" sz="1600" dirty="0" err="1"/>
              <a:t>College</a:t>
            </a:r>
            <a:r>
              <a:rPr lang="fr-FR" sz="1600" dirty="0"/>
              <a:t>, Lyon 1, Roma Tor </a:t>
            </a:r>
            <a:r>
              <a:rPr lang="fr-FR" sz="1600" dirty="0" err="1"/>
              <a:t>Vergata</a:t>
            </a:r>
            <a:r>
              <a:rPr lang="fr-FR" sz="1600" dirty="0"/>
              <a:t>, Georgetown, socio-</a:t>
            </a:r>
            <a:r>
              <a:rPr lang="fr-FR" sz="1600" dirty="0" err="1"/>
              <a:t>ecos</a:t>
            </a:r>
            <a:r>
              <a:rPr lang="fr-FR" sz="1600" dirty="0"/>
              <a:t> à Bilbao, à la conférence alliance Aurora. </a:t>
            </a:r>
          </a:p>
          <a:p>
            <a:pPr marL="0" indent="0">
              <a:buNone/>
            </a:pPr>
            <a:r>
              <a:rPr lang="fr-FR" sz="1600" dirty="0"/>
              <a:t>Colloque LIPHA sur la délibération</a:t>
            </a:r>
          </a:p>
          <a:p>
            <a:pPr marL="0" indent="0">
              <a:buNone/>
            </a:pPr>
            <a:r>
              <a:rPr lang="fr-FR" sz="1600" dirty="0"/>
              <a:t>Panel au congrès de la </a:t>
            </a:r>
            <a:r>
              <a:rPr lang="fr-FR" sz="1600" dirty="0" err="1"/>
              <a:t>Political</a:t>
            </a:r>
            <a:r>
              <a:rPr lang="fr-FR" sz="1600" dirty="0"/>
              <a:t> Science Association en mars 2024</a:t>
            </a:r>
          </a:p>
          <a:p>
            <a:pPr marL="0" indent="0">
              <a:buNone/>
            </a:pPr>
            <a:r>
              <a:rPr lang="fr-FR" sz="1600" dirty="0"/>
              <a:t>4 articles scientifiques</a:t>
            </a:r>
          </a:p>
          <a:p>
            <a:pPr marL="0" indent="0">
              <a:buNone/>
            </a:pPr>
            <a:r>
              <a:rPr lang="fr-FR" sz="1600" dirty="0"/>
              <a:t>Enquête financée par ANR SAPS</a:t>
            </a:r>
          </a:p>
          <a:p>
            <a:pPr marL="0" indent="0">
              <a:buNone/>
            </a:pPr>
            <a:r>
              <a:rPr lang="fr-FR" sz="1600" dirty="0"/>
              <a:t>Chaire Dispositifs participatifs et délibératifs : 1 coordinateur, 2 doctorants, 1 post-doc</a:t>
            </a:r>
          </a:p>
        </p:txBody>
      </p:sp>
      <p:pic>
        <p:nvPicPr>
          <p:cNvPr id="3074" name="Picture 2">
            <a:extLst>
              <a:ext uri="{FF2B5EF4-FFF2-40B4-BE49-F238E27FC236}">
                <a16:creationId xmlns:a16="http://schemas.microsoft.com/office/drawing/2014/main" id="{F9D7E4CC-B173-5CB3-71E3-0794327995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69456" y="1815353"/>
            <a:ext cx="1431191" cy="144423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E9962B96-7935-C557-D283-EC59A5A9F90C}"/>
              </a:ext>
            </a:extLst>
          </p:cNvPr>
          <p:cNvSpPr txBox="1"/>
          <p:nvPr/>
        </p:nvSpPr>
        <p:spPr>
          <a:xfrm>
            <a:off x="458043" y="6029324"/>
            <a:ext cx="3042395" cy="646331"/>
          </a:xfrm>
          <a:prstGeom prst="rect">
            <a:avLst/>
          </a:prstGeom>
          <a:noFill/>
        </p:spPr>
        <p:txBody>
          <a:bodyPr wrap="square" rtlCol="0">
            <a:spAutoFit/>
          </a:bodyPr>
          <a:lstStyle/>
          <a:p>
            <a:r>
              <a:rPr lang="fr-FR" sz="3600" dirty="0">
                <a:latin typeface="+mj-lt"/>
              </a:rPr>
              <a:t>Le réseau</a:t>
            </a:r>
          </a:p>
        </p:txBody>
      </p:sp>
    </p:spTree>
    <p:extLst>
      <p:ext uri="{BB962C8B-B14F-4D97-AF65-F5344CB8AC3E}">
        <p14:creationId xmlns:p14="http://schemas.microsoft.com/office/powerpoint/2010/main" val="3801936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49588A-A24F-AB21-C2B4-F763BF1555D2}"/>
              </a:ext>
            </a:extLst>
          </p:cNvPr>
          <p:cNvSpPr>
            <a:spLocks noGrp="1"/>
          </p:cNvSpPr>
          <p:nvPr>
            <p:ph type="title"/>
          </p:nvPr>
        </p:nvSpPr>
        <p:spPr/>
        <p:txBody>
          <a:bodyPr/>
          <a:lstStyle/>
          <a:p>
            <a:br>
              <a:rPr lang="fr-FR"/>
            </a:br>
            <a:endParaRPr lang="fr-FR" dirty="0"/>
          </a:p>
        </p:txBody>
      </p:sp>
      <p:pic>
        <p:nvPicPr>
          <p:cNvPr id="6" name="Espace réservé du contenu 5" descr="Une image contenant texte, capture d’écran, Police, conception&#10;&#10;Description générée automatiquement">
            <a:extLst>
              <a:ext uri="{FF2B5EF4-FFF2-40B4-BE49-F238E27FC236}">
                <a16:creationId xmlns:a16="http://schemas.microsoft.com/office/drawing/2014/main" id="{BB6BA92B-2B70-0684-C228-D80C60E5564C}"/>
              </a:ext>
            </a:extLst>
          </p:cNvPr>
          <p:cNvPicPr>
            <a:picLocks noGrp="1" noChangeAspect="1"/>
          </p:cNvPicPr>
          <p:nvPr>
            <p:ph idx="1"/>
          </p:nvPr>
        </p:nvPicPr>
        <p:blipFill>
          <a:blip r:embed="rId2"/>
          <a:stretch>
            <a:fillRect/>
          </a:stretch>
        </p:blipFill>
        <p:spPr>
          <a:xfrm>
            <a:off x="400050" y="501001"/>
            <a:ext cx="10334996" cy="5807716"/>
          </a:xfrm>
        </p:spPr>
      </p:pic>
      <p:sp>
        <p:nvSpPr>
          <p:cNvPr id="4" name="Espace réservé du texte 3">
            <a:extLst>
              <a:ext uri="{FF2B5EF4-FFF2-40B4-BE49-F238E27FC236}">
                <a16:creationId xmlns:a16="http://schemas.microsoft.com/office/drawing/2014/main" id="{EAC036C0-A993-3930-8DD6-25116B92A50A}"/>
              </a:ext>
            </a:extLst>
          </p:cNvPr>
          <p:cNvSpPr>
            <a:spLocks noGrp="1"/>
          </p:cNvSpPr>
          <p:nvPr>
            <p:ph type="body" sz="half" idx="2"/>
          </p:nvPr>
        </p:nvSpPr>
        <p:spPr/>
        <p:txBody>
          <a:bodyPr/>
          <a:lstStyle/>
          <a:p>
            <a:endParaRPr lang="fr-FR" dirty="0"/>
          </a:p>
        </p:txBody>
      </p:sp>
    </p:spTree>
    <p:extLst>
      <p:ext uri="{BB962C8B-B14F-4D97-AF65-F5344CB8AC3E}">
        <p14:creationId xmlns:p14="http://schemas.microsoft.com/office/powerpoint/2010/main" val="7307182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A9C4AA95-331F-C9A4-6E9C-4627623F5667}"/>
              </a:ext>
            </a:extLst>
          </p:cNvPr>
          <p:cNvSpPr>
            <a:spLocks noGrp="1"/>
          </p:cNvSpPr>
          <p:nvPr>
            <p:ph type="title"/>
          </p:nvPr>
        </p:nvSpPr>
        <p:spPr/>
        <p:txBody>
          <a:bodyPr/>
          <a:lstStyle/>
          <a:p>
            <a:r>
              <a:rPr lang="fr-FR" dirty="0" err="1"/>
              <a:t>References</a:t>
            </a:r>
            <a:endParaRPr lang="fr-FR" dirty="0"/>
          </a:p>
        </p:txBody>
      </p:sp>
      <p:sp>
        <p:nvSpPr>
          <p:cNvPr id="6" name="Espace réservé du contenu 5">
            <a:extLst>
              <a:ext uri="{FF2B5EF4-FFF2-40B4-BE49-F238E27FC236}">
                <a16:creationId xmlns:a16="http://schemas.microsoft.com/office/drawing/2014/main" id="{7E3C2F5E-4F32-CB82-7F2E-682C915D2F54}"/>
              </a:ext>
            </a:extLst>
          </p:cNvPr>
          <p:cNvSpPr>
            <a:spLocks noGrp="1"/>
          </p:cNvSpPr>
          <p:nvPr>
            <p:ph idx="1"/>
          </p:nvPr>
        </p:nvSpPr>
        <p:spPr>
          <a:xfrm>
            <a:off x="161365" y="1815353"/>
            <a:ext cx="11764472" cy="5042647"/>
          </a:xfrm>
        </p:spPr>
        <p:txBody>
          <a:bodyPr>
            <a:normAutofit fontScale="25000" lnSpcReduction="20000"/>
          </a:bodyPr>
          <a:lstStyle/>
          <a:p>
            <a:pPr algn="just"/>
            <a:r>
              <a:rPr lang="en-US" sz="3100" dirty="0" err="1">
                <a:effectLst/>
                <a:latin typeface="Garamond" panose="02020404030301010803" pitchFamily="18" charset="0"/>
                <a:ea typeface="SimSun" panose="02010600030101010101" pitchFamily="2" charset="-122"/>
                <a:cs typeface="Times New Roman" panose="02020603050405020304" pitchFamily="18" charset="0"/>
              </a:rPr>
              <a:t>Arnstein</a:t>
            </a:r>
            <a:r>
              <a:rPr lang="en-US" sz="3100" dirty="0">
                <a:effectLst/>
                <a:latin typeface="Garamond" panose="02020404030301010803" pitchFamily="18" charset="0"/>
                <a:ea typeface="SimSun" panose="02010600030101010101" pitchFamily="2" charset="-122"/>
                <a:cs typeface="Times New Roman" panose="02020603050405020304" pitchFamily="18" charset="0"/>
              </a:rPr>
              <a:t>, S. (1969). “A Ladder Of Citizen Participation”. </a:t>
            </a:r>
            <a:r>
              <a:rPr lang="en-US" sz="3100" i="1" dirty="0">
                <a:effectLst/>
                <a:latin typeface="Garamond" panose="02020404030301010803" pitchFamily="18" charset="0"/>
                <a:ea typeface="SimSun" panose="02010600030101010101" pitchFamily="2" charset="-122"/>
                <a:cs typeface="Times New Roman" panose="02020603050405020304" pitchFamily="18" charset="0"/>
              </a:rPr>
              <a:t>Journal of the American Planning Association</a:t>
            </a:r>
            <a:r>
              <a:rPr lang="en-US" sz="3100" dirty="0">
                <a:effectLst/>
                <a:latin typeface="Garamond" panose="02020404030301010803" pitchFamily="18" charset="0"/>
                <a:ea typeface="SimSun" panose="02010600030101010101" pitchFamily="2" charset="-122"/>
                <a:cs typeface="Times New Roman" panose="02020603050405020304" pitchFamily="18" charset="0"/>
              </a:rPr>
              <a:t>, 35: 4, pp. 216-224.</a:t>
            </a:r>
            <a:endParaRPr lang="fr-FR" sz="3100" dirty="0">
              <a:effectLst/>
              <a:latin typeface="Garamond" panose="02020404030301010803" pitchFamily="18" charset="0"/>
              <a:ea typeface="SimSun" panose="02010600030101010101" pitchFamily="2" charset="-122"/>
              <a:cs typeface="Times New Roman" panose="02020603050405020304" pitchFamily="18" charset="0"/>
            </a:endParaRPr>
          </a:p>
          <a:p>
            <a:pPr algn="just"/>
            <a:r>
              <a:rPr lang="fr-FR" sz="3100" dirty="0" err="1">
                <a:effectLst/>
                <a:latin typeface="Garamond" panose="02020404030301010803" pitchFamily="18" charset="0"/>
                <a:ea typeface="Times New Roman" panose="02020603050405020304" pitchFamily="18" charset="0"/>
              </a:rPr>
              <a:t>Blondiaux</a:t>
            </a:r>
            <a:r>
              <a:rPr lang="fr-FR" sz="3100" dirty="0">
                <a:effectLst/>
                <a:latin typeface="Garamond" panose="02020404030301010803" pitchFamily="18" charset="0"/>
                <a:ea typeface="Times New Roman" panose="02020603050405020304" pitchFamily="18" charset="0"/>
              </a:rPr>
              <a:t>, L. &amp; </a:t>
            </a:r>
            <a:r>
              <a:rPr lang="fr-FR" sz="3100" dirty="0" err="1">
                <a:effectLst/>
                <a:latin typeface="Garamond" panose="02020404030301010803" pitchFamily="18" charset="0"/>
                <a:ea typeface="Times New Roman" panose="02020603050405020304" pitchFamily="18" charset="0"/>
              </a:rPr>
              <a:t>Sintomer</a:t>
            </a:r>
            <a:r>
              <a:rPr lang="fr-FR" sz="3100" dirty="0">
                <a:effectLst/>
                <a:latin typeface="Garamond" panose="02020404030301010803" pitchFamily="18" charset="0"/>
                <a:ea typeface="Times New Roman" panose="02020603050405020304" pitchFamily="18" charset="0"/>
              </a:rPr>
              <a:t>, Y., « L’</a:t>
            </a:r>
            <a:r>
              <a:rPr lang="fr-FR" sz="3100" dirty="0" err="1">
                <a:effectLst/>
                <a:latin typeface="Garamond" panose="02020404030301010803" pitchFamily="18" charset="0"/>
                <a:ea typeface="Times New Roman" panose="02020603050405020304" pitchFamily="18" charset="0"/>
              </a:rPr>
              <a:t>impératif</a:t>
            </a:r>
            <a:r>
              <a:rPr lang="fr-FR" sz="3100" dirty="0">
                <a:effectLst/>
                <a:latin typeface="Garamond" panose="02020404030301010803" pitchFamily="18" charset="0"/>
                <a:ea typeface="Times New Roman" panose="02020603050405020304" pitchFamily="18" charset="0"/>
              </a:rPr>
              <a:t> </a:t>
            </a:r>
            <a:r>
              <a:rPr lang="fr-FR" sz="3100" dirty="0" err="1">
                <a:effectLst/>
                <a:latin typeface="Garamond" panose="02020404030301010803" pitchFamily="18" charset="0"/>
                <a:ea typeface="Times New Roman" panose="02020603050405020304" pitchFamily="18" charset="0"/>
              </a:rPr>
              <a:t>délibératif</a:t>
            </a:r>
            <a:r>
              <a:rPr lang="fr-FR" sz="3100" dirty="0">
                <a:effectLst/>
                <a:latin typeface="Garamond" panose="02020404030301010803" pitchFamily="18" charset="0"/>
                <a:ea typeface="Times New Roman" panose="02020603050405020304" pitchFamily="18" charset="0"/>
              </a:rPr>
              <a:t> ». </a:t>
            </a:r>
            <a:r>
              <a:rPr lang="fr-FR" sz="3100" i="1" dirty="0" err="1">
                <a:effectLst/>
                <a:latin typeface="Garamond" panose="02020404030301010803" pitchFamily="18" charset="0"/>
                <a:ea typeface="Times New Roman" panose="02020603050405020304" pitchFamily="18" charset="0"/>
              </a:rPr>
              <a:t>Politix</a:t>
            </a:r>
            <a:r>
              <a:rPr lang="fr-FR" sz="3100" dirty="0">
                <a:effectLst/>
                <a:latin typeface="Garamond" panose="02020404030301010803" pitchFamily="18" charset="0"/>
                <a:ea typeface="Times New Roman" panose="02020603050405020304" pitchFamily="18" charset="0"/>
              </a:rPr>
              <a:t>. Vol. 15, n°57, p 17-35, 2002. </a:t>
            </a:r>
          </a:p>
          <a:p>
            <a:pPr algn="just"/>
            <a:r>
              <a:rPr lang="fr-FR" sz="3100" dirty="0" err="1">
                <a:solidFill>
                  <a:srgbClr val="37352F"/>
                </a:solidFill>
                <a:effectLst/>
                <a:latin typeface="Garamond" panose="02020404030301010803" pitchFamily="18" charset="0"/>
                <a:ea typeface="EB Garamond" pitchFamily="2" charset="0"/>
              </a:rPr>
              <a:t>Bouré</a:t>
            </a:r>
            <a:r>
              <a:rPr lang="fr-FR" sz="3100" dirty="0">
                <a:solidFill>
                  <a:srgbClr val="37352F"/>
                </a:solidFill>
                <a:effectLst/>
                <a:latin typeface="Garamond" panose="02020404030301010803" pitchFamily="18" charset="0"/>
                <a:ea typeface="EB Garamond" pitchFamily="2" charset="0"/>
              </a:rPr>
              <a:t>, L (2023). “Délibérer sous contraintes : appropriation et subvertissement d’un dispositif participatif”, journées doctorales du GIS démocratie et participation, mai 2023</a:t>
            </a:r>
            <a:endParaRPr lang="fr-FR" sz="3100" dirty="0">
              <a:effectLst/>
              <a:latin typeface="Garamond" panose="02020404030301010803" pitchFamily="18" charset="0"/>
              <a:ea typeface="Times New Roman" panose="02020603050405020304" pitchFamily="18" charset="0"/>
            </a:endParaRPr>
          </a:p>
          <a:p>
            <a:pPr algn="just"/>
            <a:r>
              <a:rPr lang="fr-FR" sz="3100" dirty="0">
                <a:effectLst/>
                <a:latin typeface="Garamond" panose="02020404030301010803" pitchFamily="18" charset="0"/>
                <a:ea typeface="Times New Roman" panose="02020603050405020304" pitchFamily="18" charset="0"/>
              </a:rPr>
              <a:t>Courant, D., « Des mini-publics </a:t>
            </a:r>
            <a:r>
              <a:rPr lang="fr-FR" sz="3100" dirty="0" err="1">
                <a:effectLst/>
                <a:latin typeface="Garamond" panose="02020404030301010803" pitchFamily="18" charset="0"/>
                <a:ea typeface="Times New Roman" panose="02020603050405020304" pitchFamily="18" charset="0"/>
              </a:rPr>
              <a:t>délibératifs</a:t>
            </a:r>
            <a:r>
              <a:rPr lang="fr-FR" sz="3100" dirty="0">
                <a:effectLst/>
                <a:latin typeface="Garamond" panose="02020404030301010803" pitchFamily="18" charset="0"/>
                <a:ea typeface="Times New Roman" panose="02020603050405020304" pitchFamily="18" charset="0"/>
              </a:rPr>
              <a:t> pour sauver le climat ? Analyses empiriques de l’</a:t>
            </a:r>
            <a:r>
              <a:rPr lang="fr-FR" sz="3100" dirty="0" err="1">
                <a:effectLst/>
                <a:latin typeface="Garamond" panose="02020404030301010803" pitchFamily="18" charset="0"/>
                <a:ea typeface="Times New Roman" panose="02020603050405020304" pitchFamily="18" charset="0"/>
              </a:rPr>
              <a:t>Assemblée</a:t>
            </a:r>
            <a:r>
              <a:rPr lang="fr-FR" sz="3100" dirty="0">
                <a:effectLst/>
                <a:latin typeface="Garamond" panose="02020404030301010803" pitchFamily="18" charset="0"/>
                <a:ea typeface="Times New Roman" panose="02020603050405020304" pitchFamily="18" charset="0"/>
              </a:rPr>
              <a:t> citoyenne irlandaise et de la Convention citoyenne </a:t>
            </a:r>
            <a:r>
              <a:rPr lang="fr-FR" sz="3100" dirty="0" err="1">
                <a:effectLst/>
                <a:latin typeface="Garamond" panose="02020404030301010803" pitchFamily="18" charset="0"/>
                <a:ea typeface="Times New Roman" panose="02020603050405020304" pitchFamily="18" charset="0"/>
              </a:rPr>
              <a:t>française</a:t>
            </a:r>
            <a:r>
              <a:rPr lang="fr-FR" sz="3100" dirty="0">
                <a:effectLst/>
                <a:latin typeface="Garamond" panose="02020404030301010803" pitchFamily="18" charset="0"/>
                <a:ea typeface="Times New Roman" panose="02020603050405020304" pitchFamily="18" charset="0"/>
              </a:rPr>
              <a:t> », Archives de Philosophie du Droit, vol. 62, p. 485-507, 2020. </a:t>
            </a:r>
          </a:p>
          <a:p>
            <a:pPr algn="just"/>
            <a:r>
              <a:rPr lang="en-US" sz="3100" dirty="0" err="1">
                <a:solidFill>
                  <a:srgbClr val="37352F"/>
                </a:solidFill>
                <a:effectLst/>
                <a:latin typeface="Garamond" panose="02020404030301010803" pitchFamily="18" charset="0"/>
                <a:ea typeface="EB Garamond" pitchFamily="2" charset="0"/>
              </a:rPr>
              <a:t>Curato</a:t>
            </a:r>
            <a:r>
              <a:rPr lang="en-US" sz="3100" dirty="0">
                <a:solidFill>
                  <a:srgbClr val="37352F"/>
                </a:solidFill>
                <a:effectLst/>
                <a:latin typeface="Garamond" panose="02020404030301010803" pitchFamily="18" charset="0"/>
                <a:ea typeface="EB Garamond" pitchFamily="2" charset="0"/>
              </a:rPr>
              <a:t>, N., &amp; </a:t>
            </a:r>
            <a:r>
              <a:rPr lang="en-US" sz="3100" dirty="0" err="1">
                <a:solidFill>
                  <a:srgbClr val="37352F"/>
                </a:solidFill>
                <a:effectLst/>
                <a:latin typeface="Garamond" panose="02020404030301010803" pitchFamily="18" charset="0"/>
                <a:ea typeface="EB Garamond" pitchFamily="2" charset="0"/>
              </a:rPr>
              <a:t>Böker</a:t>
            </a:r>
            <a:r>
              <a:rPr lang="en-US" sz="3100" dirty="0">
                <a:solidFill>
                  <a:srgbClr val="37352F"/>
                </a:solidFill>
                <a:effectLst/>
                <a:latin typeface="Garamond" panose="02020404030301010803" pitchFamily="18" charset="0"/>
                <a:ea typeface="EB Garamond" pitchFamily="2" charset="0"/>
              </a:rPr>
              <a:t>, M. (2016). “Linking mini-publics to the deliberative system: a research agenda”. </a:t>
            </a:r>
            <a:r>
              <a:rPr lang="fr-FR" sz="3100" i="1" dirty="0">
                <a:solidFill>
                  <a:srgbClr val="37352F"/>
                </a:solidFill>
                <a:effectLst/>
                <a:latin typeface="Garamond" panose="02020404030301010803" pitchFamily="18" charset="0"/>
                <a:ea typeface="EB Garamond" pitchFamily="2" charset="0"/>
              </a:rPr>
              <a:t>Policy Sciences, 49</a:t>
            </a:r>
            <a:r>
              <a:rPr lang="fr-FR" sz="3100" dirty="0">
                <a:solidFill>
                  <a:srgbClr val="37352F"/>
                </a:solidFill>
                <a:effectLst/>
                <a:latin typeface="Garamond" panose="02020404030301010803" pitchFamily="18" charset="0"/>
                <a:ea typeface="EB Garamond" pitchFamily="2" charset="0"/>
              </a:rPr>
              <a:t>(2), 173-190. doi:10.1007/s11077-015-9238-5</a:t>
            </a:r>
            <a:endParaRPr lang="fr-FR" sz="3100" dirty="0">
              <a:effectLst/>
              <a:latin typeface="Garamond" panose="02020404030301010803" pitchFamily="18" charset="0"/>
              <a:ea typeface="Times New Roman" panose="02020603050405020304" pitchFamily="18" charset="0"/>
            </a:endParaRPr>
          </a:p>
          <a:p>
            <a:pPr algn="just"/>
            <a:r>
              <a:rPr lang="fr-FR" sz="3100" dirty="0">
                <a:effectLst/>
                <a:latin typeface="Garamond" panose="02020404030301010803" pitchFamily="18" charset="0"/>
              </a:rPr>
              <a:t>Delorme C. and Frenkiel E.(2024), « The </a:t>
            </a:r>
            <a:r>
              <a:rPr lang="fr-FR" sz="3100" dirty="0" err="1">
                <a:effectLst/>
                <a:latin typeface="Garamond" panose="02020404030301010803" pitchFamily="18" charset="0"/>
              </a:rPr>
              <a:t>usefulness</a:t>
            </a:r>
            <a:r>
              <a:rPr lang="fr-FR" sz="3100" dirty="0">
                <a:effectLst/>
                <a:latin typeface="Garamond" panose="02020404030301010803" pitchFamily="18" charset="0"/>
              </a:rPr>
              <a:t> of online </a:t>
            </a:r>
            <a:r>
              <a:rPr lang="fr-FR" sz="3100" dirty="0" err="1">
                <a:effectLst/>
                <a:latin typeface="Garamond" panose="02020404030301010803" pitchFamily="18" charset="0"/>
              </a:rPr>
              <a:t>deliberation</a:t>
            </a:r>
            <a:r>
              <a:rPr lang="fr-FR" sz="3100" dirty="0">
                <a:effectLst/>
                <a:latin typeface="Garamond" panose="02020404030301010803" pitchFamily="18" charset="0"/>
              </a:rPr>
              <a:t> platforms in offline </a:t>
            </a:r>
            <a:r>
              <a:rPr lang="fr-FR" sz="3100" dirty="0" err="1">
                <a:effectLst/>
                <a:latin typeface="Garamond" panose="02020404030301010803" pitchFamily="18" charset="0"/>
              </a:rPr>
              <a:t>deliberation</a:t>
            </a:r>
            <a:r>
              <a:rPr lang="fr-FR" sz="3100" dirty="0">
                <a:effectLst/>
                <a:latin typeface="Garamond" panose="02020404030301010803" pitchFamily="18" charset="0"/>
              </a:rPr>
              <a:t> : the </a:t>
            </a:r>
            <a:r>
              <a:rPr lang="fr-FR" sz="3100" dirty="0" err="1">
                <a:effectLst/>
                <a:latin typeface="Garamond" panose="02020404030301010803" pitchFamily="18" charset="0"/>
              </a:rPr>
              <a:t>student</a:t>
            </a:r>
            <a:r>
              <a:rPr lang="fr-FR" sz="3100" dirty="0">
                <a:effectLst/>
                <a:latin typeface="Garamond" panose="02020404030301010803" pitchFamily="18" charset="0"/>
              </a:rPr>
              <a:t> </a:t>
            </a:r>
            <a:r>
              <a:rPr lang="fr-FR" sz="3100" dirty="0" err="1">
                <a:effectLst/>
                <a:latin typeface="Garamond" panose="02020404030301010803" pitchFamily="18" charset="0"/>
              </a:rPr>
              <a:t>citizen</a:t>
            </a:r>
            <a:r>
              <a:rPr lang="fr-FR" sz="3100" dirty="0">
                <a:effectLst/>
                <a:latin typeface="Garamond" panose="02020404030301010803" pitchFamily="18" charset="0"/>
              </a:rPr>
              <a:t> </a:t>
            </a:r>
            <a:r>
              <a:rPr lang="fr-FR" sz="3100" dirty="0" err="1">
                <a:effectLst/>
                <a:latin typeface="Garamond" panose="02020404030301010803" pitchFamily="18" charset="0"/>
              </a:rPr>
              <a:t>assembly</a:t>
            </a:r>
            <a:r>
              <a:rPr lang="fr-FR" sz="3100" dirty="0">
                <a:effectLst/>
                <a:latin typeface="Garamond" panose="02020404030301010803" pitchFamily="18" charset="0"/>
              </a:rPr>
              <a:t> », </a:t>
            </a:r>
            <a:r>
              <a:rPr lang="fr-FR" sz="3100" i="1" dirty="0">
                <a:effectLst/>
                <a:latin typeface="Garamond" panose="02020404030301010803" pitchFamily="18" charset="0"/>
              </a:rPr>
              <a:t>Recherches en communication</a:t>
            </a:r>
            <a:r>
              <a:rPr lang="fr-FR" sz="3100" dirty="0">
                <a:effectLst/>
                <a:latin typeface="Garamond" panose="02020404030301010803" pitchFamily="18" charset="0"/>
              </a:rPr>
              <a:t>, en cours de publication </a:t>
            </a:r>
            <a:endParaRPr lang="fr-FR" sz="3100" dirty="0">
              <a:latin typeface="Garamond" panose="02020404030301010803" pitchFamily="18" charset="0"/>
            </a:endParaRPr>
          </a:p>
          <a:p>
            <a:pPr algn="just"/>
            <a:r>
              <a:rPr lang="fr-FR" sz="3100" dirty="0">
                <a:solidFill>
                  <a:srgbClr val="000000"/>
                </a:solidFill>
                <a:effectLst/>
                <a:latin typeface="Garamond" panose="02020404030301010803" pitchFamily="18" charset="0"/>
                <a:ea typeface="Times New Roman" panose="02020603050405020304" pitchFamily="18" charset="0"/>
              </a:rPr>
              <a:t>El </a:t>
            </a:r>
            <a:r>
              <a:rPr lang="fr-FR" sz="3100" dirty="0" err="1">
                <a:solidFill>
                  <a:srgbClr val="000000"/>
                </a:solidFill>
                <a:effectLst/>
                <a:latin typeface="Garamond" panose="02020404030301010803" pitchFamily="18" charset="0"/>
                <a:ea typeface="Times New Roman" panose="02020603050405020304" pitchFamily="18" charset="0"/>
              </a:rPr>
              <a:t>Karmouni</a:t>
            </a:r>
            <a:r>
              <a:rPr lang="fr-FR" sz="3100" dirty="0">
                <a:solidFill>
                  <a:srgbClr val="000000"/>
                </a:solidFill>
                <a:effectLst/>
                <a:latin typeface="Garamond" panose="02020404030301010803" pitchFamily="18" charset="0"/>
                <a:ea typeface="Times New Roman" panose="02020603050405020304" pitchFamily="18" charset="0"/>
              </a:rPr>
              <a:t>, H. &amp; Frenkiel, E., « </a:t>
            </a:r>
            <a:r>
              <a:rPr lang="fr-FR" sz="3100" dirty="0">
                <a:solidFill>
                  <a:srgbClr val="000000"/>
                </a:solidFill>
                <a:effectLst/>
                <a:latin typeface="Garamond" panose="02020404030301010803" pitchFamily="18" charset="0"/>
                <a:ea typeface="DengXian" panose="02010600030101010101" pitchFamily="2" charset="-122"/>
              </a:rPr>
              <a:t>La convention citoyenne étudiante : quel impact sur l’horizontalisation du processus décisionnel et le système alimentaire de l’université Paris Est Créteil ? », </a:t>
            </a:r>
            <a:r>
              <a:rPr lang="fr-FR" sz="3100" i="1" dirty="0">
                <a:solidFill>
                  <a:srgbClr val="000000"/>
                </a:solidFill>
                <a:effectLst/>
                <a:latin typeface="Garamond" panose="02020404030301010803" pitchFamily="18" charset="0"/>
                <a:ea typeface="DengXian" panose="02010600030101010101" pitchFamily="2" charset="-122"/>
              </a:rPr>
              <a:t>Technologie et Innovation</a:t>
            </a:r>
            <a:r>
              <a:rPr lang="fr-FR" sz="3100" dirty="0">
                <a:solidFill>
                  <a:srgbClr val="000000"/>
                </a:solidFill>
                <a:effectLst/>
                <a:latin typeface="Garamond" panose="02020404030301010803" pitchFamily="18" charset="0"/>
                <a:ea typeface="DengXian" panose="02010600030101010101" pitchFamily="2" charset="-122"/>
              </a:rPr>
              <a:t>, septembre 2023, vol 23-8, </a:t>
            </a:r>
            <a:r>
              <a:rPr lang="fr-FR" sz="3100" u="sng" dirty="0">
                <a:solidFill>
                  <a:srgbClr val="0563C1"/>
                </a:solidFill>
                <a:effectLst/>
                <a:latin typeface="Garamond" panose="02020404030301010803" pitchFamily="18" charset="0"/>
                <a:ea typeface="DengXian" panose="02010600030101010101" pitchFamily="2" charset="-122"/>
                <a:hlinkClick r:id="rId2"/>
              </a:rPr>
              <a:t>https://www.openscience.fr/La-convention-citoyenne-etudiante-quel-impact-sur-l-horizontalisation-du</a:t>
            </a:r>
            <a:r>
              <a:rPr lang="fr-FR" sz="3100" u="sng" dirty="0">
                <a:solidFill>
                  <a:srgbClr val="0563C1"/>
                </a:solidFill>
                <a:effectLst/>
                <a:latin typeface="Garamond" panose="02020404030301010803" pitchFamily="18" charset="0"/>
                <a:ea typeface="DengXian" panose="02010600030101010101" pitchFamily="2" charset="-122"/>
              </a:rPr>
              <a:t> </a:t>
            </a:r>
          </a:p>
          <a:p>
            <a:pPr algn="just"/>
            <a:r>
              <a:rPr lang="en-US" sz="3100" dirty="0" err="1">
                <a:effectLst/>
                <a:latin typeface="Garamond" panose="02020404030301010803" pitchFamily="18" charset="0"/>
                <a:ea typeface="Times New Roman" panose="02020603050405020304" pitchFamily="18" charset="0"/>
              </a:rPr>
              <a:t>Fishkin</a:t>
            </a:r>
            <a:r>
              <a:rPr lang="en-US" sz="3100" dirty="0">
                <a:effectLst/>
                <a:latin typeface="Garamond" panose="02020404030301010803" pitchFamily="18" charset="0"/>
                <a:ea typeface="Times New Roman" panose="02020603050405020304" pitchFamily="18" charset="0"/>
              </a:rPr>
              <a:t>, James S. and Cynthia Farrar 2005. ‘Deliberative Polling’, in John </a:t>
            </a:r>
            <a:r>
              <a:rPr lang="en-US" sz="3100" dirty="0" err="1">
                <a:effectLst/>
                <a:latin typeface="Garamond" panose="02020404030301010803" pitchFamily="18" charset="0"/>
                <a:ea typeface="Times New Roman" panose="02020603050405020304" pitchFamily="18" charset="0"/>
              </a:rPr>
              <a:t>Gastil</a:t>
            </a:r>
            <a:r>
              <a:rPr lang="en-US" sz="3100" dirty="0">
                <a:effectLst/>
                <a:latin typeface="Garamond" panose="02020404030301010803" pitchFamily="18" charset="0"/>
                <a:ea typeface="Times New Roman" panose="02020603050405020304" pitchFamily="18" charset="0"/>
              </a:rPr>
              <a:t> and Peter Levine (eds.) </a:t>
            </a:r>
            <a:r>
              <a:rPr lang="en-US" sz="3100" i="1" dirty="0">
                <a:effectLst/>
                <a:latin typeface="Garamond" panose="02020404030301010803" pitchFamily="18" charset="0"/>
                <a:ea typeface="Times New Roman" panose="02020603050405020304" pitchFamily="18" charset="0"/>
              </a:rPr>
              <a:t>The Deliberative Democracy Handbook: Strategies for Effective </a:t>
            </a:r>
            <a:r>
              <a:rPr lang="fr-FR" sz="3100" dirty="0">
                <a:latin typeface="Garamond" panose="02020404030301010803" pitchFamily="18" charset="0"/>
                <a:ea typeface="Times New Roman" panose="02020603050405020304" pitchFamily="18" charset="0"/>
              </a:rPr>
              <a:t> </a:t>
            </a:r>
            <a:r>
              <a:rPr lang="en-US" sz="3100" i="1" dirty="0">
                <a:effectLst/>
                <a:latin typeface="Garamond" panose="02020404030301010803" pitchFamily="18" charset="0"/>
                <a:ea typeface="Times New Roman" panose="02020603050405020304" pitchFamily="18" charset="0"/>
              </a:rPr>
              <a:t>Civic Engagement in the 21st Century</a:t>
            </a:r>
            <a:r>
              <a:rPr lang="en-US" sz="3100" dirty="0">
                <a:effectLst/>
                <a:latin typeface="Garamond" panose="02020404030301010803" pitchFamily="18" charset="0"/>
                <a:ea typeface="Times New Roman" panose="02020603050405020304" pitchFamily="18" charset="0"/>
              </a:rPr>
              <a:t>. San Francisco: Jossey-Bass, 68–79. </a:t>
            </a:r>
            <a:endParaRPr lang="fr-FR" sz="3100" dirty="0">
              <a:effectLst/>
              <a:latin typeface="Garamond" panose="02020404030301010803" pitchFamily="18" charset="0"/>
              <a:ea typeface="Times New Roman" panose="02020603050405020304" pitchFamily="18" charset="0"/>
            </a:endParaRPr>
          </a:p>
          <a:p>
            <a:pPr algn="just"/>
            <a:r>
              <a:rPr lang="fr-FR" sz="3100" dirty="0">
                <a:effectLst/>
                <a:latin typeface="Garamond" panose="02020404030301010803" pitchFamily="18" charset="0"/>
              </a:rPr>
              <a:t>Frenkiel, E. (2024), « La convention citoyenne </a:t>
            </a:r>
            <a:r>
              <a:rPr lang="fr-FR" sz="3100" dirty="0" err="1">
                <a:effectLst/>
                <a:latin typeface="Garamond" panose="02020404030301010803" pitchFamily="18" charset="0"/>
              </a:rPr>
              <a:t>étudiante</a:t>
            </a:r>
            <a:r>
              <a:rPr lang="fr-FR" sz="3100" dirty="0">
                <a:effectLst/>
                <a:latin typeface="Garamond" panose="02020404030301010803" pitchFamily="18" charset="0"/>
              </a:rPr>
              <a:t> de l’UPEC : une innovation </a:t>
            </a:r>
            <a:r>
              <a:rPr lang="fr-FR" sz="3100" dirty="0" err="1">
                <a:effectLst/>
                <a:latin typeface="Garamond" panose="02020404030301010803" pitchFamily="18" charset="0"/>
              </a:rPr>
              <a:t>démocratique</a:t>
            </a:r>
            <a:r>
              <a:rPr lang="fr-FR" sz="3100" dirty="0">
                <a:effectLst/>
                <a:latin typeface="Garamond" panose="02020404030301010803" pitchFamily="18" charset="0"/>
              </a:rPr>
              <a:t> comme une autre ? », </a:t>
            </a:r>
            <a:r>
              <a:rPr lang="fr-FR" sz="3100" i="1" dirty="0">
                <a:effectLst/>
                <a:latin typeface="Garamond" panose="02020404030301010803" pitchFamily="18" charset="0"/>
              </a:rPr>
              <a:t>Le sujet dans la cité</a:t>
            </a:r>
            <a:r>
              <a:rPr lang="fr-FR" sz="3100" dirty="0">
                <a:effectLst/>
                <a:latin typeface="Garamond" panose="02020404030301010803" pitchFamily="18" charset="0"/>
              </a:rPr>
              <a:t>, en cours de publication</a:t>
            </a:r>
          </a:p>
          <a:p>
            <a:pPr algn="just"/>
            <a:r>
              <a:rPr lang="en-US" sz="3100" dirty="0">
                <a:solidFill>
                  <a:srgbClr val="37352F"/>
                </a:solidFill>
                <a:effectLst/>
                <a:latin typeface="Garamond" panose="02020404030301010803" pitchFamily="18" charset="0"/>
                <a:ea typeface="EB Garamond" pitchFamily="2" charset="0"/>
              </a:rPr>
              <a:t>Hendriks, C. M., </a:t>
            </a:r>
            <a:r>
              <a:rPr lang="en-US" sz="3100" dirty="0" err="1">
                <a:solidFill>
                  <a:srgbClr val="37352F"/>
                </a:solidFill>
                <a:effectLst/>
                <a:latin typeface="Garamond" panose="02020404030301010803" pitchFamily="18" charset="0"/>
                <a:ea typeface="EB Garamond" pitchFamily="2" charset="0"/>
              </a:rPr>
              <a:t>Dryzek</a:t>
            </a:r>
            <a:r>
              <a:rPr lang="en-US" sz="3100" dirty="0">
                <a:solidFill>
                  <a:srgbClr val="37352F"/>
                </a:solidFill>
                <a:effectLst/>
                <a:latin typeface="Garamond" panose="02020404030301010803" pitchFamily="18" charset="0"/>
                <a:ea typeface="EB Garamond" pitchFamily="2" charset="0"/>
              </a:rPr>
              <a:t>, J. S., &amp; </a:t>
            </a:r>
            <a:r>
              <a:rPr lang="en-US" sz="3100" dirty="0" err="1">
                <a:solidFill>
                  <a:srgbClr val="37352F"/>
                </a:solidFill>
                <a:effectLst/>
                <a:latin typeface="Garamond" panose="02020404030301010803" pitchFamily="18" charset="0"/>
                <a:ea typeface="EB Garamond" pitchFamily="2" charset="0"/>
              </a:rPr>
              <a:t>Hunold</a:t>
            </a:r>
            <a:r>
              <a:rPr lang="en-US" sz="3100" dirty="0">
                <a:solidFill>
                  <a:srgbClr val="37352F"/>
                </a:solidFill>
                <a:effectLst/>
                <a:latin typeface="Garamond" panose="02020404030301010803" pitchFamily="18" charset="0"/>
                <a:ea typeface="EB Garamond" pitchFamily="2" charset="0"/>
              </a:rPr>
              <a:t>, C. (2007). Turning Up the Heat: Partisanship in Deliberative Innovation. </a:t>
            </a:r>
            <a:r>
              <a:rPr lang="en-US" sz="3100" i="1" dirty="0">
                <a:solidFill>
                  <a:srgbClr val="37352F"/>
                </a:solidFill>
                <a:effectLst/>
                <a:latin typeface="Garamond" panose="02020404030301010803" pitchFamily="18" charset="0"/>
                <a:ea typeface="EB Garamond" pitchFamily="2" charset="0"/>
              </a:rPr>
              <a:t>Political Studies, 55</a:t>
            </a:r>
            <a:r>
              <a:rPr lang="en-US" sz="3100" dirty="0">
                <a:solidFill>
                  <a:srgbClr val="37352F"/>
                </a:solidFill>
                <a:effectLst/>
                <a:latin typeface="Garamond" panose="02020404030301010803" pitchFamily="18" charset="0"/>
                <a:ea typeface="EB Garamond" pitchFamily="2" charset="0"/>
              </a:rPr>
              <a:t>(2), 362-383. doi:10.1111/j.1467-9248.2007.00667.</a:t>
            </a:r>
            <a:endParaRPr lang="fr-FR" sz="3100" dirty="0">
              <a:effectLst/>
              <a:latin typeface="Garamond" panose="02020404030301010803" pitchFamily="18" charset="0"/>
              <a:ea typeface="Times New Roman" panose="02020603050405020304" pitchFamily="18" charset="0"/>
            </a:endParaRPr>
          </a:p>
          <a:p>
            <a:pPr algn="just"/>
            <a:r>
              <a:rPr lang="en-US" sz="3100" dirty="0" err="1">
                <a:effectLst/>
                <a:latin typeface="Garamond" panose="02020404030301010803" pitchFamily="18" charset="0"/>
                <a:ea typeface="EB Garamond" pitchFamily="2" charset="0"/>
              </a:rPr>
              <a:t>Landemore</a:t>
            </a:r>
            <a:r>
              <a:rPr lang="en-US" sz="3100" dirty="0">
                <a:effectLst/>
                <a:latin typeface="Garamond" panose="02020404030301010803" pitchFamily="18" charset="0"/>
                <a:ea typeface="EB Garamond" pitchFamily="2" charset="0"/>
              </a:rPr>
              <a:t>, H., Democratic Reason: The Mechanisms of Collective Intelligence in Politics (April 1, 2011). </a:t>
            </a:r>
            <a:r>
              <a:rPr lang="en-US" sz="3100" i="1" dirty="0">
                <a:effectLst/>
                <a:latin typeface="Garamond" panose="02020404030301010803" pitchFamily="18" charset="0"/>
                <a:ea typeface="EB Garamond" pitchFamily="2" charset="0"/>
              </a:rPr>
              <a:t>Collective wisdom : principles and mechanisms</a:t>
            </a:r>
            <a:r>
              <a:rPr lang="en-US" sz="3100" dirty="0">
                <a:effectLst/>
                <a:latin typeface="Garamond" panose="02020404030301010803" pitchFamily="18" charset="0"/>
                <a:ea typeface="EB Garamond" pitchFamily="2" charset="0"/>
              </a:rPr>
              <a:t>, Hélène </a:t>
            </a:r>
            <a:r>
              <a:rPr lang="en-US" sz="3100" dirty="0" err="1">
                <a:effectLst/>
                <a:latin typeface="Garamond" panose="02020404030301010803" pitchFamily="18" charset="0"/>
                <a:ea typeface="EB Garamond" pitchFamily="2" charset="0"/>
              </a:rPr>
              <a:t>Landemore</a:t>
            </a:r>
            <a:r>
              <a:rPr lang="en-US" sz="3100" dirty="0">
                <a:effectLst/>
                <a:latin typeface="Garamond" panose="02020404030301010803" pitchFamily="18" charset="0"/>
                <a:ea typeface="EB Garamond" pitchFamily="2" charset="0"/>
              </a:rPr>
              <a:t> and Jon </a:t>
            </a:r>
            <a:r>
              <a:rPr lang="en-US" sz="3100" dirty="0" err="1">
                <a:effectLst/>
                <a:latin typeface="Garamond" panose="02020404030301010803" pitchFamily="18" charset="0"/>
                <a:ea typeface="EB Garamond" pitchFamily="2" charset="0"/>
              </a:rPr>
              <a:t>Elster</a:t>
            </a:r>
            <a:r>
              <a:rPr lang="en-US" sz="3100" dirty="0">
                <a:effectLst/>
                <a:latin typeface="Garamond" panose="02020404030301010803" pitchFamily="18" charset="0"/>
                <a:ea typeface="EB Garamond" pitchFamily="2" charset="0"/>
              </a:rPr>
              <a:t>, eds., Cambridge University Press, Spring 2012, Available at SSRN: </a:t>
            </a:r>
            <a:r>
              <a:rPr lang="en-US" sz="3100" u="sng" dirty="0">
                <a:solidFill>
                  <a:srgbClr val="0563C1"/>
                </a:solidFill>
                <a:effectLst/>
                <a:latin typeface="Garamond" panose="02020404030301010803" pitchFamily="18" charset="0"/>
                <a:ea typeface="EB Garamond" pitchFamily="2" charset="0"/>
                <a:hlinkClick r:id="rId3"/>
              </a:rPr>
              <a:t>https://ssrn.com/abstract=1845709</a:t>
            </a:r>
            <a:endParaRPr lang="fr-FR" sz="3100" dirty="0">
              <a:effectLst/>
              <a:latin typeface="Garamond" panose="02020404030301010803" pitchFamily="18" charset="0"/>
              <a:ea typeface="Times New Roman" panose="02020603050405020304" pitchFamily="18" charset="0"/>
            </a:endParaRPr>
          </a:p>
          <a:p>
            <a:pPr algn="just"/>
            <a:r>
              <a:rPr lang="en-US" sz="3100" dirty="0">
                <a:effectLst/>
                <a:latin typeface="Garamond" panose="02020404030301010803" pitchFamily="18" charset="0"/>
                <a:ea typeface="Times New Roman" panose="02020603050405020304" pitchFamily="18" charset="0"/>
              </a:rPr>
              <a:t>Lang, A. (2007). “But Is It for Real? The British Columbia Citizens’ Assembly as a Model of State-Sponsored Citizen Empowerment”, </a:t>
            </a:r>
            <a:r>
              <a:rPr lang="en-US" sz="3100" i="1" dirty="0">
                <a:effectLst/>
                <a:latin typeface="Garamond" panose="02020404030301010803" pitchFamily="18" charset="0"/>
                <a:ea typeface="Times New Roman" panose="02020603050405020304" pitchFamily="18" charset="0"/>
              </a:rPr>
              <a:t>Politics and Society </a:t>
            </a:r>
            <a:r>
              <a:rPr lang="en-US" sz="3100" b="1" dirty="0">
                <a:effectLst/>
                <a:latin typeface="Garamond" panose="02020404030301010803" pitchFamily="18" charset="0"/>
                <a:ea typeface="Times New Roman" panose="02020603050405020304" pitchFamily="18" charset="0"/>
              </a:rPr>
              <a:t>35</a:t>
            </a:r>
            <a:r>
              <a:rPr lang="en-US" sz="3100" dirty="0">
                <a:effectLst/>
                <a:latin typeface="Garamond" panose="02020404030301010803" pitchFamily="18" charset="0"/>
                <a:ea typeface="Times New Roman" panose="02020603050405020304" pitchFamily="18" charset="0"/>
              </a:rPr>
              <a:t>: 35–69. </a:t>
            </a:r>
            <a:endParaRPr lang="fr-FR" sz="3100" dirty="0">
              <a:effectLst/>
              <a:latin typeface="Garamond" panose="02020404030301010803" pitchFamily="18" charset="0"/>
              <a:ea typeface="Times New Roman" panose="02020603050405020304" pitchFamily="18" charset="0"/>
            </a:endParaRPr>
          </a:p>
          <a:p>
            <a:r>
              <a:rPr lang="en-US" sz="3100" dirty="0" err="1">
                <a:effectLst/>
                <a:latin typeface="Garamond" panose="02020404030301010803" pitchFamily="18" charset="0"/>
                <a:ea typeface="EB Garamond" pitchFamily="2" charset="0"/>
              </a:rPr>
              <a:t>Manin</a:t>
            </a:r>
            <a:r>
              <a:rPr lang="en-US" sz="3100" dirty="0">
                <a:effectLst/>
                <a:latin typeface="Garamond" panose="02020404030301010803" pitchFamily="18" charset="0"/>
                <a:ea typeface="EB Garamond" pitchFamily="2" charset="0"/>
              </a:rPr>
              <a:t>, B. (2005). “Deliberation: why we should focus on debate rather than discussion”, </a:t>
            </a:r>
            <a:r>
              <a:rPr lang="en-US" sz="3100" dirty="0">
                <a:effectLst/>
                <a:latin typeface="Garamond" panose="02020404030301010803" pitchFamily="18" charset="0"/>
                <a:ea typeface="Times New Roman" panose="02020603050405020304" pitchFamily="18" charset="0"/>
              </a:rPr>
              <a:t>Unpublished, Department of Politics, New York University</a:t>
            </a:r>
            <a:r>
              <a:rPr lang="en-US" sz="3100" dirty="0">
                <a:effectLst/>
                <a:latin typeface="Garamond" panose="02020404030301010803" pitchFamily="18" charset="0"/>
                <a:ea typeface="EB Garamond" pitchFamily="2" charset="0"/>
              </a:rPr>
              <a:t>. </a:t>
            </a:r>
          </a:p>
          <a:p>
            <a:r>
              <a:rPr lang="en-US" sz="3100" dirty="0">
                <a:effectLst/>
                <a:latin typeface="Garamond" panose="02020404030301010803" pitchFamily="18" charset="0"/>
                <a:ea typeface="SimSun" panose="02010600030101010101" pitchFamily="2" charset="-122"/>
                <a:cs typeface="Times New Roman" panose="02020603050405020304" pitchFamily="18" charset="0"/>
              </a:rPr>
              <a:t>Jane </a:t>
            </a:r>
            <a:r>
              <a:rPr lang="en-US" sz="3100" dirty="0" err="1">
                <a:effectLst/>
                <a:latin typeface="Garamond" panose="02020404030301010803" pitchFamily="18" charset="0"/>
                <a:ea typeface="SimSun" panose="02010600030101010101" pitchFamily="2" charset="-122"/>
                <a:cs typeface="Times New Roman" panose="02020603050405020304" pitchFamily="18" charset="0"/>
              </a:rPr>
              <a:t>Mansbridge</a:t>
            </a:r>
            <a:r>
              <a:rPr lang="en-US" sz="3100" dirty="0">
                <a:effectLst/>
                <a:latin typeface="Garamond" panose="02020404030301010803" pitchFamily="18" charset="0"/>
                <a:ea typeface="SimSun" panose="02010600030101010101" pitchFamily="2" charset="-122"/>
                <a:cs typeface="Times New Roman" panose="02020603050405020304" pitchFamily="18" charset="0"/>
              </a:rPr>
              <a:t> et al (2010). “The Place of Self-Interest and the Role of Power in Deliberative Democracy”. </a:t>
            </a:r>
            <a:r>
              <a:rPr lang="en-US" sz="3100" i="1" dirty="0">
                <a:effectLst/>
                <a:latin typeface="Garamond" panose="02020404030301010803" pitchFamily="18" charset="0"/>
                <a:ea typeface="SimSun" panose="02010600030101010101" pitchFamily="2" charset="-122"/>
                <a:cs typeface="Times New Roman" panose="02020603050405020304" pitchFamily="18" charset="0"/>
              </a:rPr>
              <a:t>The Journal of Political Philosophy</a:t>
            </a:r>
            <a:r>
              <a:rPr lang="en-US" sz="3100" dirty="0">
                <a:effectLst/>
                <a:latin typeface="Garamond" panose="02020404030301010803" pitchFamily="18" charset="0"/>
                <a:ea typeface="SimSun" panose="02010600030101010101" pitchFamily="2" charset="-122"/>
                <a:cs typeface="Times New Roman" panose="02020603050405020304" pitchFamily="18" charset="0"/>
              </a:rPr>
              <a:t>. vol. 18, no 1, pp. 64-100.</a:t>
            </a:r>
            <a:endParaRPr lang="fr-FR" sz="3100" dirty="0">
              <a:effectLst/>
              <a:latin typeface="Garamond" panose="02020404030301010803" pitchFamily="18" charset="0"/>
              <a:ea typeface="Times New Roman" panose="02020603050405020304" pitchFamily="18" charset="0"/>
            </a:endParaRPr>
          </a:p>
          <a:p>
            <a:pPr algn="just"/>
            <a:r>
              <a:rPr lang="en-US" sz="3100" dirty="0" err="1">
                <a:solidFill>
                  <a:srgbClr val="37352F"/>
                </a:solidFill>
                <a:effectLst/>
                <a:latin typeface="Garamond" panose="02020404030301010803" pitchFamily="18" charset="0"/>
                <a:ea typeface="EB Garamond" pitchFamily="2" charset="0"/>
              </a:rPr>
              <a:t>Setälä</a:t>
            </a:r>
            <a:r>
              <a:rPr lang="en-US" sz="3100" dirty="0">
                <a:solidFill>
                  <a:srgbClr val="37352F"/>
                </a:solidFill>
                <a:effectLst/>
                <a:latin typeface="Garamond" panose="02020404030301010803" pitchFamily="18" charset="0"/>
                <a:ea typeface="EB Garamond" pitchFamily="2" charset="0"/>
              </a:rPr>
              <a:t>, M. (2017). Connecting deliberative mini-publics to representative decision making. </a:t>
            </a:r>
            <a:r>
              <a:rPr lang="fr-FR" sz="3100" i="1" dirty="0" err="1">
                <a:solidFill>
                  <a:srgbClr val="37352F"/>
                </a:solidFill>
                <a:effectLst/>
                <a:latin typeface="Garamond" panose="02020404030301010803" pitchFamily="18" charset="0"/>
                <a:ea typeface="EB Garamond" pitchFamily="2" charset="0"/>
              </a:rPr>
              <a:t>European</a:t>
            </a:r>
            <a:r>
              <a:rPr lang="fr-FR" sz="3100" i="1" dirty="0">
                <a:solidFill>
                  <a:srgbClr val="37352F"/>
                </a:solidFill>
                <a:effectLst/>
                <a:latin typeface="Garamond" panose="02020404030301010803" pitchFamily="18" charset="0"/>
                <a:ea typeface="EB Garamond" pitchFamily="2" charset="0"/>
              </a:rPr>
              <a:t> Journal of </a:t>
            </a:r>
            <a:r>
              <a:rPr lang="fr-FR" sz="3100" i="1" dirty="0" err="1">
                <a:solidFill>
                  <a:srgbClr val="37352F"/>
                </a:solidFill>
                <a:effectLst/>
                <a:latin typeface="Garamond" panose="02020404030301010803" pitchFamily="18" charset="0"/>
                <a:ea typeface="EB Garamond" pitchFamily="2" charset="0"/>
              </a:rPr>
              <a:t>Political</a:t>
            </a:r>
            <a:r>
              <a:rPr lang="fr-FR" sz="3100" i="1" dirty="0">
                <a:solidFill>
                  <a:srgbClr val="37352F"/>
                </a:solidFill>
                <a:effectLst/>
                <a:latin typeface="Garamond" panose="02020404030301010803" pitchFamily="18" charset="0"/>
                <a:ea typeface="EB Garamond" pitchFamily="2" charset="0"/>
              </a:rPr>
              <a:t> </a:t>
            </a:r>
            <a:r>
              <a:rPr lang="fr-FR" sz="3100" i="1" dirty="0" err="1">
                <a:solidFill>
                  <a:srgbClr val="37352F"/>
                </a:solidFill>
                <a:effectLst/>
                <a:latin typeface="Garamond" panose="02020404030301010803" pitchFamily="18" charset="0"/>
                <a:ea typeface="EB Garamond" pitchFamily="2" charset="0"/>
              </a:rPr>
              <a:t>Research</a:t>
            </a:r>
            <a:r>
              <a:rPr lang="fr-FR" sz="3100" i="1" dirty="0">
                <a:solidFill>
                  <a:srgbClr val="37352F"/>
                </a:solidFill>
                <a:effectLst/>
                <a:latin typeface="Garamond" panose="02020404030301010803" pitchFamily="18" charset="0"/>
                <a:ea typeface="EB Garamond" pitchFamily="2" charset="0"/>
              </a:rPr>
              <a:t>, 56</a:t>
            </a:r>
            <a:r>
              <a:rPr lang="fr-FR" sz="3100" dirty="0">
                <a:solidFill>
                  <a:srgbClr val="37352F"/>
                </a:solidFill>
                <a:effectLst/>
                <a:latin typeface="Garamond" panose="02020404030301010803" pitchFamily="18" charset="0"/>
                <a:ea typeface="EB Garamond" pitchFamily="2" charset="0"/>
              </a:rPr>
              <a:t>(4), 846-863. </a:t>
            </a:r>
            <a:r>
              <a:rPr lang="fr-FR" sz="3100" dirty="0" err="1">
                <a:solidFill>
                  <a:srgbClr val="37352F"/>
                </a:solidFill>
                <a:effectLst/>
                <a:latin typeface="Garamond" panose="02020404030301010803" pitchFamily="18" charset="0"/>
                <a:ea typeface="EB Garamond" pitchFamily="2" charset="0"/>
              </a:rPr>
              <a:t>doi</a:t>
            </a:r>
            <a:r>
              <a:rPr lang="fr-FR" sz="3100" dirty="0">
                <a:solidFill>
                  <a:srgbClr val="37352F"/>
                </a:solidFill>
                <a:effectLst/>
                <a:latin typeface="Garamond" panose="02020404030301010803" pitchFamily="18" charset="0"/>
                <a:ea typeface="EB Garamond" pitchFamily="2" charset="0"/>
              </a:rPr>
              <a:t>: </a:t>
            </a:r>
            <a:r>
              <a:rPr lang="fr-FR" sz="3100" u="sng" dirty="0">
                <a:solidFill>
                  <a:srgbClr val="0563C1"/>
                </a:solidFill>
                <a:effectLst/>
                <a:latin typeface="Garamond" panose="02020404030301010803" pitchFamily="18" charset="0"/>
                <a:ea typeface="EB Garamond" pitchFamily="2" charset="0"/>
                <a:hlinkClick r:id="rId4"/>
              </a:rPr>
              <a:t>https://doi.org/10.1111/1475-6765.12207</a:t>
            </a:r>
            <a:endParaRPr lang="fr-FR" sz="3100" dirty="0">
              <a:effectLst/>
              <a:latin typeface="Garamond" panose="02020404030301010803" pitchFamily="18" charset="0"/>
              <a:ea typeface="Times New Roman" panose="02020603050405020304" pitchFamily="18" charset="0"/>
            </a:endParaRPr>
          </a:p>
          <a:p>
            <a:pPr algn="just"/>
            <a:r>
              <a:rPr lang="fr-FR" sz="3100" dirty="0" err="1">
                <a:effectLst/>
                <a:latin typeface="Garamond" panose="02020404030301010803" pitchFamily="18" charset="0"/>
                <a:ea typeface="Times New Roman" panose="02020603050405020304" pitchFamily="18" charset="0"/>
              </a:rPr>
              <a:t>Sintomer</a:t>
            </a:r>
            <a:r>
              <a:rPr lang="fr-FR" sz="3100" dirty="0">
                <a:effectLst/>
                <a:latin typeface="Garamond" panose="02020404030301010803" pitchFamily="18" charset="0"/>
                <a:ea typeface="Times New Roman" panose="02020603050405020304" pitchFamily="18" charset="0"/>
              </a:rPr>
              <a:t>, Y., « </a:t>
            </a:r>
            <a:r>
              <a:rPr lang="fr-FR" sz="3100" dirty="0" err="1">
                <a:effectLst/>
                <a:latin typeface="Garamond" panose="02020404030301010803" pitchFamily="18" charset="0"/>
                <a:ea typeface="Times New Roman" panose="02020603050405020304" pitchFamily="18" charset="0"/>
              </a:rPr>
              <a:t>Délibération</a:t>
            </a:r>
            <a:r>
              <a:rPr lang="fr-FR" sz="3100" dirty="0">
                <a:effectLst/>
                <a:latin typeface="Garamond" panose="02020404030301010803" pitchFamily="18" charset="0"/>
                <a:ea typeface="Times New Roman" panose="02020603050405020304" pitchFamily="18" charset="0"/>
              </a:rPr>
              <a:t> et participation : </a:t>
            </a:r>
            <a:r>
              <a:rPr lang="fr-FR" sz="3100" dirty="0" err="1">
                <a:effectLst/>
                <a:latin typeface="Garamond" panose="02020404030301010803" pitchFamily="18" charset="0"/>
                <a:ea typeface="Times New Roman" panose="02020603050405020304" pitchFamily="18" charset="0"/>
              </a:rPr>
              <a:t>affinite</a:t>
            </a:r>
            <a:r>
              <a:rPr lang="fr-FR" sz="3100" dirty="0">
                <a:effectLst/>
                <a:latin typeface="Garamond" panose="02020404030301010803" pitchFamily="18" charset="0"/>
                <a:ea typeface="Times New Roman" panose="02020603050405020304" pitchFamily="18" charset="0"/>
              </a:rPr>
              <a:t>́ </a:t>
            </a:r>
            <a:r>
              <a:rPr lang="fr-FR" sz="3100" dirty="0" err="1">
                <a:effectLst/>
                <a:latin typeface="Garamond" panose="02020404030301010803" pitchFamily="18" charset="0"/>
                <a:ea typeface="Times New Roman" panose="02020603050405020304" pitchFamily="18" charset="0"/>
              </a:rPr>
              <a:t>élective</a:t>
            </a:r>
            <a:r>
              <a:rPr lang="fr-FR" sz="3100" dirty="0">
                <a:effectLst/>
                <a:latin typeface="Garamond" panose="02020404030301010803" pitchFamily="18" charset="0"/>
                <a:ea typeface="Times New Roman" panose="02020603050405020304" pitchFamily="18" charset="0"/>
              </a:rPr>
              <a:t> ou concepts en tension ? », </a:t>
            </a:r>
            <a:r>
              <a:rPr lang="fr-FR" sz="3100" i="1" dirty="0">
                <a:effectLst/>
                <a:latin typeface="Garamond" panose="02020404030301010803" pitchFamily="18" charset="0"/>
                <a:ea typeface="Times New Roman" panose="02020603050405020304" pitchFamily="18" charset="0"/>
              </a:rPr>
              <a:t>Participations</a:t>
            </a:r>
            <a:r>
              <a:rPr lang="fr-FR" sz="3100" dirty="0">
                <a:effectLst/>
                <a:latin typeface="Garamond" panose="02020404030301010803" pitchFamily="18" charset="0"/>
                <a:ea typeface="Times New Roman" panose="02020603050405020304" pitchFamily="18" charset="0"/>
              </a:rPr>
              <a:t> (N° 1), 239-276, 2011. </a:t>
            </a:r>
          </a:p>
          <a:p>
            <a:pPr algn="just"/>
            <a:r>
              <a:rPr lang="en-US" sz="3100" dirty="0">
                <a:effectLst/>
                <a:latin typeface="Garamond" panose="02020404030301010803" pitchFamily="18" charset="0"/>
                <a:ea typeface="Times New Roman" panose="02020603050405020304" pitchFamily="18" charset="0"/>
              </a:rPr>
              <a:t>Smith, G., Democratic innovations: designing institutions for citizen participation. Cambridge University Press, Cambridge, 2009. </a:t>
            </a:r>
            <a:endParaRPr lang="fr-FR" sz="3100" dirty="0">
              <a:effectLst/>
              <a:latin typeface="Garamond" panose="02020404030301010803" pitchFamily="18" charset="0"/>
              <a:ea typeface="Times New Roman" panose="02020603050405020304" pitchFamily="18" charset="0"/>
            </a:endParaRPr>
          </a:p>
          <a:p>
            <a:pPr algn="just"/>
            <a:r>
              <a:rPr lang="en-US" sz="3100" dirty="0">
                <a:effectLst/>
                <a:latin typeface="Garamond" panose="02020404030301010803" pitchFamily="18" charset="0"/>
                <a:ea typeface="Times New Roman" panose="02020603050405020304" pitchFamily="18" charset="0"/>
              </a:rPr>
              <a:t>Warren, M. &amp; Pearse, H., Designing deliberative democracy. The British Columbia Citizen’s Assembly, Cambridge University Press, Cambridge, 2008. </a:t>
            </a:r>
          </a:p>
          <a:p>
            <a:pPr algn="just"/>
            <a:r>
              <a:rPr lang="en-US" sz="3100" dirty="0">
                <a:latin typeface="Garamond" panose="02020404030301010803" pitchFamily="18" charset="0"/>
                <a:ea typeface="Times New Roman" panose="02020603050405020304" pitchFamily="18" charset="0"/>
              </a:rPr>
              <a:t>Willis, </a:t>
            </a:r>
            <a:r>
              <a:rPr lang="en-US" sz="3100" dirty="0" err="1">
                <a:latin typeface="Garamond" panose="02020404030301010803" pitchFamily="18" charset="0"/>
                <a:ea typeface="Times New Roman" panose="02020603050405020304" pitchFamily="18" charset="0"/>
              </a:rPr>
              <a:t>Curato</a:t>
            </a:r>
            <a:r>
              <a:rPr lang="en-US" sz="3100" dirty="0">
                <a:latin typeface="Garamond" panose="02020404030301010803" pitchFamily="18" charset="0"/>
                <a:ea typeface="Times New Roman" panose="02020603050405020304" pitchFamily="18" charset="0"/>
              </a:rPr>
              <a:t> &amp; Smith (2021). “Deliberative democracy and the climate crisis”. </a:t>
            </a:r>
            <a:r>
              <a:rPr lang="en-US" sz="3100" i="1" dirty="0">
                <a:latin typeface="Garamond" panose="02020404030301010803" pitchFamily="18" charset="0"/>
                <a:ea typeface="Times New Roman" panose="02020603050405020304" pitchFamily="18" charset="0"/>
              </a:rPr>
              <a:t>Advanced Studies, </a:t>
            </a:r>
            <a:r>
              <a:rPr lang="fr-FR" sz="3100" dirty="0">
                <a:effectLst/>
                <a:latin typeface="Garamond" panose="02020404030301010803" pitchFamily="18" charset="0"/>
              </a:rPr>
              <a:t>DOI: 10.1002/wcc.759 </a:t>
            </a:r>
            <a:endParaRPr lang="fr-FR" sz="3100" dirty="0">
              <a:latin typeface="Garamond" panose="02020404030301010803" pitchFamily="18" charset="0"/>
            </a:endParaRPr>
          </a:p>
          <a:p>
            <a:pPr marL="0" indent="0" algn="just">
              <a:buNone/>
            </a:pPr>
            <a:endParaRPr lang="fr-FR" sz="4000" i="1" dirty="0">
              <a:effectLst/>
              <a:latin typeface="Times New Roman" panose="02020603050405020304" pitchFamily="18" charset="0"/>
              <a:ea typeface="Times New Roman" panose="02020603050405020304" pitchFamily="18" charset="0"/>
            </a:endParaRPr>
          </a:p>
          <a:p>
            <a:pPr marL="0" indent="0" algn="just">
              <a:buNone/>
            </a:pPr>
            <a:endParaRPr lang="fr-FR"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93947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327E85-BF7A-BB44-1AC4-AB67BD2BC833}"/>
              </a:ext>
            </a:extLst>
          </p:cNvPr>
          <p:cNvSpPr>
            <a:spLocks noGrp="1"/>
          </p:cNvSpPr>
          <p:nvPr>
            <p:ph type="title"/>
          </p:nvPr>
        </p:nvSpPr>
        <p:spPr>
          <a:xfrm>
            <a:off x="428625" y="442914"/>
            <a:ext cx="9901623" cy="1435432"/>
          </a:xfrm>
        </p:spPr>
        <p:txBody>
          <a:bodyPr>
            <a:normAutofit/>
          </a:bodyPr>
          <a:lstStyle/>
          <a:p>
            <a:r>
              <a:rPr lang="fr-FR" dirty="0"/>
              <a:t>Attachement </a:t>
            </a:r>
            <a:r>
              <a:rPr lang="fr-FR" sz="4400" dirty="0">
                <a:solidFill>
                  <a:srgbClr val="000000"/>
                </a:solidFill>
                <a:effectLst/>
                <a:highlight>
                  <a:srgbClr val="FFFFFF"/>
                </a:highlight>
                <a:ea typeface="Times New Roman" panose="02020603050405020304" pitchFamily="18" charset="0"/>
                <a:cs typeface="Times New Roman" panose="02020603050405020304" pitchFamily="18" charset="0"/>
              </a:rPr>
              <a:t>et difficultés à renoncer aux pratiques écocides</a:t>
            </a:r>
            <a:endParaRPr lang="fr-FR" dirty="0"/>
          </a:p>
        </p:txBody>
      </p:sp>
      <p:sp>
        <p:nvSpPr>
          <p:cNvPr id="3" name="Espace réservé du contenu 2">
            <a:extLst>
              <a:ext uri="{FF2B5EF4-FFF2-40B4-BE49-F238E27FC236}">
                <a16:creationId xmlns:a16="http://schemas.microsoft.com/office/drawing/2014/main" id="{E90CA265-4CEC-855F-8BE7-F93E00B35E7A}"/>
              </a:ext>
            </a:extLst>
          </p:cNvPr>
          <p:cNvSpPr>
            <a:spLocks noGrp="1"/>
          </p:cNvSpPr>
          <p:nvPr>
            <p:ph idx="1"/>
          </p:nvPr>
        </p:nvSpPr>
        <p:spPr>
          <a:xfrm>
            <a:off x="528638" y="2128837"/>
            <a:ext cx="10101262" cy="3714745"/>
          </a:xfrm>
        </p:spPr>
        <p:txBody>
          <a:bodyPr>
            <a:noAutofit/>
          </a:bodyPr>
          <a:lstStyle/>
          <a:p>
            <a:pPr marL="0" indent="0" algn="just">
              <a:lnSpc>
                <a:spcPct val="100000"/>
              </a:lnSpc>
              <a:buNone/>
            </a:pPr>
            <a:r>
              <a:rPr lang="fr-FR" sz="2400" dirty="0">
                <a:effectLst/>
              </a:rPr>
              <a:t>Nous sommes attachés aux objets pour les services qu’ils nous rendent </a:t>
            </a:r>
            <a:r>
              <a:rPr lang="en-US" sz="2400" dirty="0">
                <a:effectLst/>
                <a:ea typeface="EB Garamond" pitchFamily="2" charset="0"/>
              </a:rPr>
              <a:t>et </a:t>
            </a:r>
            <a:r>
              <a:rPr lang="en-US" sz="2400" dirty="0" err="1">
                <a:effectLst/>
                <a:ea typeface="EB Garamond" pitchFamily="2" charset="0"/>
              </a:rPr>
              <a:t>dont</a:t>
            </a:r>
            <a:r>
              <a:rPr lang="en-US" sz="2400" dirty="0">
                <a:effectLst/>
                <a:ea typeface="EB Garamond" pitchFamily="2" charset="0"/>
              </a:rPr>
              <a:t> nous </a:t>
            </a:r>
            <a:r>
              <a:rPr lang="en-US" sz="2400" dirty="0" err="1">
                <a:effectLst/>
                <a:ea typeface="EB Garamond" pitchFamily="2" charset="0"/>
              </a:rPr>
              <a:t>dépendons</a:t>
            </a:r>
            <a:r>
              <a:rPr lang="en-US" sz="2400" dirty="0">
                <a:effectLst/>
                <a:ea typeface="EB Garamond" pitchFamily="2" charset="0"/>
              </a:rPr>
              <a:t>. (Bidet, </a:t>
            </a:r>
            <a:r>
              <a:rPr lang="en-US" sz="2400" dirty="0" err="1">
                <a:effectLst/>
                <a:ea typeface="EB Garamond" pitchFamily="2" charset="0"/>
              </a:rPr>
              <a:t>Quéré</a:t>
            </a:r>
            <a:r>
              <a:rPr lang="en-US" sz="2400" dirty="0">
                <a:effectLst/>
                <a:ea typeface="EB Garamond" pitchFamily="2" charset="0"/>
              </a:rPr>
              <a:t>, </a:t>
            </a:r>
            <a:r>
              <a:rPr lang="en-US" sz="2400" dirty="0" err="1">
                <a:effectLst/>
                <a:ea typeface="EB Garamond" pitchFamily="2" charset="0"/>
              </a:rPr>
              <a:t>Truc</a:t>
            </a:r>
            <a:r>
              <a:rPr lang="en-US" sz="2400" dirty="0">
                <a:effectLst/>
                <a:ea typeface="EB Garamond" pitchFamily="2" charset="0"/>
              </a:rPr>
              <a:t> 2011; </a:t>
            </a:r>
            <a:r>
              <a:rPr lang="en-US" sz="2400" dirty="0" err="1">
                <a:effectLst/>
                <a:ea typeface="EB Garamond" pitchFamily="2" charset="0"/>
              </a:rPr>
              <a:t>Henion</a:t>
            </a:r>
            <a:r>
              <a:rPr lang="en-US" sz="2400" dirty="0">
                <a:effectLst/>
                <a:ea typeface="EB Garamond" pitchFamily="2" charset="0"/>
              </a:rPr>
              <a:t> 2004, Bonnet, </a:t>
            </a:r>
            <a:r>
              <a:rPr lang="en-US" sz="2400" dirty="0" err="1">
                <a:effectLst/>
                <a:ea typeface="EB Garamond" pitchFamily="2" charset="0"/>
              </a:rPr>
              <a:t>Landivar</a:t>
            </a:r>
            <a:r>
              <a:rPr lang="en-US" sz="2400" dirty="0">
                <a:effectLst/>
                <a:ea typeface="EB Garamond" pitchFamily="2" charset="0"/>
              </a:rPr>
              <a:t>, Monnin 2021). </a:t>
            </a:r>
          </a:p>
          <a:p>
            <a:pPr marL="0" indent="0" algn="just">
              <a:lnSpc>
                <a:spcPct val="100000"/>
              </a:lnSpc>
              <a:buNone/>
            </a:pPr>
            <a:r>
              <a:rPr lang="en-US" sz="2400" dirty="0" err="1">
                <a:ea typeface="EB Garamond" pitchFamily="2" charset="0"/>
              </a:rPr>
              <a:t>Héritage</a:t>
            </a:r>
            <a:r>
              <a:rPr lang="en-US" sz="2400" dirty="0">
                <a:ea typeface="EB Garamond" pitchFamily="2" charset="0"/>
              </a:rPr>
              <a:t> et </a:t>
            </a:r>
            <a:r>
              <a:rPr lang="en-US" sz="2400" dirty="0" err="1">
                <a:ea typeface="EB Garamond" pitchFamily="2" charset="0"/>
              </a:rPr>
              <a:t>nécessité</a:t>
            </a:r>
            <a:r>
              <a:rPr lang="en-US" sz="2400" dirty="0">
                <a:ea typeface="EB Garamond" pitchFamily="2" charset="0"/>
              </a:rPr>
              <a:t> </a:t>
            </a:r>
            <a:r>
              <a:rPr lang="en-US" sz="2400" dirty="0">
                <a:effectLst/>
                <a:ea typeface="EB Garamond" pitchFamily="2" charset="0"/>
              </a:rPr>
              <a:t>: </a:t>
            </a:r>
            <a:r>
              <a:rPr lang="en-US" sz="2400" dirty="0" err="1">
                <a:effectLst/>
                <a:ea typeface="EB Garamond" pitchFamily="2" charset="0"/>
              </a:rPr>
              <a:t>même</a:t>
            </a:r>
            <a:r>
              <a:rPr lang="en-US" sz="2400" dirty="0">
                <a:effectLst/>
                <a:ea typeface="EB Garamond" pitchFamily="2" charset="0"/>
              </a:rPr>
              <a:t> </a:t>
            </a:r>
            <a:r>
              <a:rPr lang="en-US" sz="2400" dirty="0" err="1">
                <a:effectLst/>
                <a:ea typeface="EB Garamond" pitchFamily="2" charset="0"/>
              </a:rPr>
              <a:t>si</a:t>
            </a:r>
            <a:r>
              <a:rPr lang="en-US" sz="2400" dirty="0">
                <a:effectLst/>
                <a:ea typeface="EB Garamond" pitchFamily="2" charset="0"/>
              </a:rPr>
              <a:t> </a:t>
            </a:r>
            <a:r>
              <a:rPr lang="en-US" sz="2400" dirty="0" err="1">
                <a:effectLst/>
                <a:ea typeface="EB Garamond" pitchFamily="2" charset="0"/>
              </a:rPr>
              <a:t>ces</a:t>
            </a:r>
            <a:r>
              <a:rPr lang="en-US" sz="2400" dirty="0">
                <a:effectLst/>
                <a:ea typeface="EB Garamond" pitchFamily="2" charset="0"/>
              </a:rPr>
              <a:t> </a:t>
            </a:r>
            <a:r>
              <a:rPr lang="en-US" sz="2400" dirty="0" err="1">
                <a:ea typeface="EB Garamond" pitchFamily="2" charset="0"/>
              </a:rPr>
              <a:t>produits</a:t>
            </a:r>
            <a:r>
              <a:rPr lang="en-US" sz="2400" dirty="0">
                <a:ea typeface="EB Garamond" pitchFamily="2" charset="0"/>
              </a:rPr>
              <a:t> et pratiques </a:t>
            </a:r>
            <a:r>
              <a:rPr lang="en-US" sz="2400" dirty="0" err="1">
                <a:ea typeface="EB Garamond" pitchFamily="2" charset="0"/>
              </a:rPr>
              <a:t>sont</a:t>
            </a:r>
            <a:r>
              <a:rPr lang="en-US" sz="2400" dirty="0">
                <a:ea typeface="EB Garamond" pitchFamily="2" charset="0"/>
              </a:rPr>
              <a:t> </a:t>
            </a:r>
            <a:r>
              <a:rPr lang="en-US" sz="2400" dirty="0" err="1">
                <a:ea typeface="EB Garamond" pitchFamily="2" charset="0"/>
              </a:rPr>
              <a:t>délétères</a:t>
            </a:r>
            <a:r>
              <a:rPr lang="en-US" sz="2400" dirty="0">
                <a:ea typeface="EB Garamond" pitchFamily="2" charset="0"/>
              </a:rPr>
              <a:t> et nous </a:t>
            </a:r>
            <a:r>
              <a:rPr lang="en-US" sz="2400" dirty="0" err="1">
                <a:ea typeface="EB Garamond" pitchFamily="2" charset="0"/>
              </a:rPr>
              <a:t>conduisent</a:t>
            </a:r>
            <a:r>
              <a:rPr lang="en-US" sz="2400" dirty="0">
                <a:ea typeface="EB Garamond" pitchFamily="2" charset="0"/>
              </a:rPr>
              <a:t> au </a:t>
            </a:r>
            <a:r>
              <a:rPr lang="en-US" sz="2400" dirty="0" err="1">
                <a:ea typeface="EB Garamond" pitchFamily="2" charset="0"/>
              </a:rPr>
              <a:t>désastre</a:t>
            </a:r>
            <a:r>
              <a:rPr lang="en-US" sz="2400" dirty="0">
                <a:ea typeface="EB Garamond" pitchFamily="2" charset="0"/>
              </a:rPr>
              <a:t>, nous </a:t>
            </a:r>
            <a:r>
              <a:rPr lang="en-US" sz="2400" dirty="0" err="1">
                <a:ea typeface="EB Garamond" pitchFamily="2" charset="0"/>
              </a:rPr>
              <a:t>en</a:t>
            </a:r>
            <a:r>
              <a:rPr lang="en-US" sz="2400" dirty="0">
                <a:ea typeface="EB Garamond" pitchFamily="2" charset="0"/>
              </a:rPr>
              <a:t> </a:t>
            </a:r>
            <a:r>
              <a:rPr lang="en-US" sz="2400" dirty="0" err="1">
                <a:ea typeface="EB Garamond" pitchFamily="2" charset="0"/>
              </a:rPr>
              <a:t>héritons</a:t>
            </a:r>
            <a:r>
              <a:rPr lang="en-US" sz="2400" dirty="0">
                <a:ea typeface="EB Garamond" pitchFamily="2" charset="0"/>
              </a:rPr>
              <a:t> et </a:t>
            </a:r>
            <a:r>
              <a:rPr lang="en-US" sz="2400" dirty="0" err="1">
                <a:ea typeface="EB Garamond" pitchFamily="2" charset="0"/>
              </a:rPr>
              <a:t>ils</a:t>
            </a:r>
            <a:r>
              <a:rPr lang="en-US" sz="2400" dirty="0">
                <a:ea typeface="EB Garamond" pitchFamily="2" charset="0"/>
              </a:rPr>
              <a:t> nous </a:t>
            </a:r>
            <a:r>
              <a:rPr lang="en-US" sz="2400" dirty="0" err="1">
                <a:ea typeface="EB Garamond" pitchFamily="2" charset="0"/>
              </a:rPr>
              <a:t>sont</a:t>
            </a:r>
            <a:r>
              <a:rPr lang="en-US" sz="2400" dirty="0">
                <a:ea typeface="EB Garamond" pitchFamily="2" charset="0"/>
              </a:rPr>
              <a:t> </a:t>
            </a:r>
            <a:r>
              <a:rPr lang="en-US" sz="2400" dirty="0" err="1">
                <a:ea typeface="EB Garamond" pitchFamily="2" charset="0"/>
              </a:rPr>
              <a:t>essentiels</a:t>
            </a:r>
            <a:r>
              <a:rPr lang="en-US" sz="2400" dirty="0">
                <a:ea typeface="EB Garamond" pitchFamily="2" charset="0"/>
              </a:rPr>
              <a:t>. </a:t>
            </a:r>
            <a:endParaRPr lang="en-US" sz="2400" dirty="0">
              <a:effectLst/>
              <a:ea typeface="EB Garamond" pitchFamily="2" charset="0"/>
            </a:endParaRPr>
          </a:p>
          <a:p>
            <a:pPr algn="just">
              <a:lnSpc>
                <a:spcPct val="100000"/>
              </a:lnSpc>
              <a:buFont typeface="Symbol" pitchFamily="2" charset="2"/>
              <a:buChar char="Þ"/>
            </a:pPr>
            <a:r>
              <a:rPr lang="en-US" sz="2400" dirty="0">
                <a:effectLst/>
                <a:ea typeface="EB Garamond" pitchFamily="2" charset="0"/>
              </a:rPr>
              <a:t> </a:t>
            </a:r>
            <a:r>
              <a:rPr lang="en-US" sz="2400" dirty="0" err="1">
                <a:effectLst/>
                <a:ea typeface="EB Garamond" pitchFamily="2" charset="0"/>
              </a:rPr>
              <a:t>difficiles</a:t>
            </a:r>
            <a:r>
              <a:rPr lang="en-US" sz="2400" dirty="0">
                <a:effectLst/>
                <a:ea typeface="EB Garamond" pitchFamily="2" charset="0"/>
              </a:rPr>
              <a:t> </a:t>
            </a:r>
            <a:r>
              <a:rPr lang="en-US" sz="2400" dirty="0" err="1">
                <a:effectLst/>
                <a:ea typeface="EB Garamond" pitchFamily="2" charset="0"/>
              </a:rPr>
              <a:t>renoncement</a:t>
            </a:r>
            <a:r>
              <a:rPr lang="en-US" sz="2400" dirty="0">
                <a:effectLst/>
                <a:ea typeface="EB Garamond" pitchFamily="2" charset="0"/>
              </a:rPr>
              <a:t> </a:t>
            </a:r>
            <a:r>
              <a:rPr lang="fr-FR" sz="2400" dirty="0">
                <a:solidFill>
                  <a:srgbClr val="000000"/>
                </a:solidFill>
                <a:effectLst/>
                <a:highlight>
                  <a:srgbClr val="FFFFFF"/>
                </a:highlight>
                <a:ea typeface="Times New Roman" panose="02020603050405020304" pitchFamily="18" charset="0"/>
                <a:cs typeface="Times New Roman" panose="02020603050405020304" pitchFamily="18" charset="0"/>
              </a:rPr>
              <a:t>(</a:t>
            </a:r>
            <a:r>
              <a:rPr lang="fr-FR" sz="2400" dirty="0" err="1">
                <a:solidFill>
                  <a:srgbClr val="000000"/>
                </a:solidFill>
                <a:effectLst/>
                <a:highlight>
                  <a:srgbClr val="FFFFFF"/>
                </a:highlight>
                <a:ea typeface="Times New Roman" panose="02020603050405020304" pitchFamily="18" charset="0"/>
                <a:cs typeface="Times New Roman" panose="02020603050405020304" pitchFamily="18" charset="0"/>
              </a:rPr>
              <a:t>Monnin</a:t>
            </a:r>
            <a:r>
              <a:rPr lang="fr-FR" sz="2400" dirty="0">
                <a:solidFill>
                  <a:srgbClr val="000000"/>
                </a:solidFill>
                <a:effectLst/>
                <a:highlight>
                  <a:srgbClr val="FFFFFF"/>
                </a:highlight>
                <a:ea typeface="Times New Roman" panose="02020603050405020304" pitchFamily="18" charset="0"/>
                <a:cs typeface="Times New Roman" panose="02020603050405020304" pitchFamily="18" charset="0"/>
              </a:rPr>
              <a:t> 2023) et </a:t>
            </a:r>
            <a:r>
              <a:rPr lang="en-US" sz="2400" dirty="0" err="1">
                <a:effectLst/>
                <a:ea typeface="EB Garamond" pitchFamily="2" charset="0"/>
              </a:rPr>
              <a:t>dés</a:t>
            </a:r>
            <a:r>
              <a:rPr lang="en-US" sz="2400" dirty="0">
                <a:effectLst/>
                <a:ea typeface="EB Garamond" pitchFamily="2" charset="0"/>
              </a:rPr>
              <a:t>-attachment et </a:t>
            </a:r>
            <a:r>
              <a:rPr lang="en-US" sz="2400" dirty="0" err="1">
                <a:effectLst/>
                <a:ea typeface="EB Garamond" pitchFamily="2" charset="0"/>
              </a:rPr>
              <a:t>nécessaire</a:t>
            </a:r>
            <a:r>
              <a:rPr lang="en-US" sz="2400" dirty="0">
                <a:effectLst/>
                <a:ea typeface="EB Garamond" pitchFamily="2" charset="0"/>
              </a:rPr>
              <a:t> </a:t>
            </a:r>
            <a:r>
              <a:rPr lang="en-US" sz="2400" dirty="0" err="1">
                <a:effectLst/>
                <a:ea typeface="EB Garamond" pitchFamily="2" charset="0"/>
              </a:rPr>
              <a:t>ré</a:t>
            </a:r>
            <a:r>
              <a:rPr lang="en-US" sz="2400" dirty="0">
                <a:effectLst/>
                <a:ea typeface="EB Garamond" pitchFamily="2" charset="0"/>
              </a:rPr>
              <a:t>-attachment compatible avec les </a:t>
            </a:r>
            <a:r>
              <a:rPr lang="en-US" sz="2400" dirty="0" err="1">
                <a:effectLst/>
                <a:ea typeface="EB Garamond" pitchFamily="2" charset="0"/>
              </a:rPr>
              <a:t>limites</a:t>
            </a:r>
            <a:r>
              <a:rPr lang="en-US" sz="2400" dirty="0">
                <a:effectLst/>
                <a:ea typeface="EB Garamond" pitchFamily="2" charset="0"/>
              </a:rPr>
              <a:t> </a:t>
            </a:r>
            <a:r>
              <a:rPr lang="en-US" sz="2400" dirty="0" err="1">
                <a:effectLst/>
                <a:ea typeface="EB Garamond" pitchFamily="2" charset="0"/>
              </a:rPr>
              <a:t>planétaires</a:t>
            </a:r>
            <a:endParaRPr lang="en-US" sz="2400" dirty="0">
              <a:effectLst/>
              <a:ea typeface="EB Garamond" pitchFamily="2" charset="0"/>
            </a:endParaRPr>
          </a:p>
          <a:p>
            <a:pPr algn="just">
              <a:lnSpc>
                <a:spcPct val="100000"/>
              </a:lnSpc>
              <a:buFont typeface="Symbol" pitchFamily="2" charset="2"/>
              <a:buChar char="Þ"/>
            </a:pPr>
            <a:r>
              <a:rPr lang="en-US" sz="2400" dirty="0">
                <a:effectLst/>
                <a:ea typeface="EB Garamond" pitchFamily="2" charset="0"/>
              </a:rPr>
              <a:t> </a:t>
            </a:r>
            <a:r>
              <a:rPr lang="en-US" sz="2400" dirty="0" err="1">
                <a:effectLst/>
                <a:ea typeface="EB Garamond" pitchFamily="2" charset="0"/>
              </a:rPr>
              <a:t>Organiser</a:t>
            </a:r>
            <a:r>
              <a:rPr lang="en-US" sz="2400" dirty="0">
                <a:effectLst/>
                <a:ea typeface="EB Garamond" pitchFamily="2" charset="0"/>
              </a:rPr>
              <a:t> des </a:t>
            </a:r>
            <a:r>
              <a:rPr lang="en-US" sz="2400" dirty="0" err="1">
                <a:effectLst/>
                <a:ea typeface="EB Garamond" pitchFamily="2" charset="0"/>
              </a:rPr>
              <a:t>processus</a:t>
            </a:r>
            <a:r>
              <a:rPr lang="en-US" sz="2400" dirty="0">
                <a:effectLst/>
                <a:ea typeface="EB Garamond" pitchFamily="2" charset="0"/>
              </a:rPr>
              <a:t> complexes </a:t>
            </a:r>
            <a:r>
              <a:rPr lang="en-US" sz="2400" dirty="0" err="1">
                <a:effectLst/>
                <a:ea typeface="EB Garamond" pitchFamily="2" charset="0"/>
              </a:rPr>
              <a:t>d’élaboration</a:t>
            </a:r>
            <a:r>
              <a:rPr lang="en-US" sz="2400" dirty="0">
                <a:effectLst/>
                <a:ea typeface="EB Garamond" pitchFamily="2" charset="0"/>
              </a:rPr>
              <a:t> et </a:t>
            </a:r>
            <a:r>
              <a:rPr lang="en-US" sz="2400" dirty="0" err="1">
                <a:effectLst/>
                <a:ea typeface="EB Garamond" pitchFamily="2" charset="0"/>
              </a:rPr>
              <a:t>déliberation</a:t>
            </a:r>
            <a:r>
              <a:rPr lang="en-US" sz="2400" dirty="0">
                <a:effectLst/>
                <a:ea typeface="EB Garamond" pitchFamily="2" charset="0"/>
              </a:rPr>
              <a:t> politiques </a:t>
            </a:r>
            <a:r>
              <a:rPr lang="en-US" sz="2400" dirty="0">
                <a:ea typeface="EB Garamond" pitchFamily="2" charset="0"/>
              </a:rPr>
              <a:t>avec de </a:t>
            </a:r>
            <a:r>
              <a:rPr lang="en-US" sz="2400" dirty="0" err="1">
                <a:ea typeface="EB Garamond" pitchFamily="2" charset="0"/>
              </a:rPr>
              <a:t>jeunes</a:t>
            </a:r>
            <a:r>
              <a:rPr lang="en-US" sz="2400" dirty="0">
                <a:ea typeface="EB Garamond" pitchFamily="2" charset="0"/>
              </a:rPr>
              <a:t> </a:t>
            </a:r>
            <a:r>
              <a:rPr lang="en-US" sz="2400" dirty="0" err="1">
                <a:ea typeface="EB Garamond" pitchFamily="2" charset="0"/>
              </a:rPr>
              <a:t>participant.es</a:t>
            </a:r>
            <a:r>
              <a:rPr lang="en-US" sz="2400" dirty="0">
                <a:ea typeface="EB Garamond" pitchFamily="2" charset="0"/>
              </a:rPr>
              <a:t> </a:t>
            </a:r>
            <a:r>
              <a:rPr lang="en-US" sz="2400" dirty="0" err="1">
                <a:ea typeface="EB Garamond" pitchFamily="2" charset="0"/>
              </a:rPr>
              <a:t>peut</a:t>
            </a:r>
            <a:r>
              <a:rPr lang="en-US" sz="2400" dirty="0">
                <a:ea typeface="EB Garamond" pitchFamily="2" charset="0"/>
              </a:rPr>
              <a:t>-il aider ?</a:t>
            </a:r>
            <a:endParaRPr lang="fr-FR" sz="2400" dirty="0"/>
          </a:p>
        </p:txBody>
      </p:sp>
    </p:spTree>
    <p:extLst>
      <p:ext uri="{BB962C8B-B14F-4D97-AF65-F5344CB8AC3E}">
        <p14:creationId xmlns:p14="http://schemas.microsoft.com/office/powerpoint/2010/main" val="1693341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553E91-D799-13C8-2FE9-07282CDDB810}"/>
              </a:ext>
            </a:extLst>
          </p:cNvPr>
          <p:cNvSpPr>
            <a:spLocks noGrp="1"/>
          </p:cNvSpPr>
          <p:nvPr>
            <p:ph type="title"/>
          </p:nvPr>
        </p:nvSpPr>
        <p:spPr>
          <a:xfrm>
            <a:off x="614363" y="552782"/>
            <a:ext cx="9715885" cy="1325563"/>
          </a:xfrm>
        </p:spPr>
        <p:txBody>
          <a:bodyPr/>
          <a:lstStyle/>
          <a:p>
            <a:r>
              <a:rPr lang="fr-FR" dirty="0"/>
              <a:t>Nos délibérations</a:t>
            </a:r>
          </a:p>
        </p:txBody>
      </p:sp>
      <p:pic>
        <p:nvPicPr>
          <p:cNvPr id="4" name="Espace réservé du contenu 3">
            <a:extLst>
              <a:ext uri="{FF2B5EF4-FFF2-40B4-BE49-F238E27FC236}">
                <a16:creationId xmlns:a16="http://schemas.microsoft.com/office/drawing/2014/main" id="{19A86B8B-4C18-DDA2-28C8-16D3F249DBF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7810" y="2128838"/>
            <a:ext cx="10187706" cy="3614737"/>
          </a:xfrm>
          <a:prstGeom prst="rect">
            <a:avLst/>
          </a:prstGeom>
        </p:spPr>
      </p:pic>
    </p:spTree>
    <p:extLst>
      <p:ext uri="{BB962C8B-B14F-4D97-AF65-F5344CB8AC3E}">
        <p14:creationId xmlns:p14="http://schemas.microsoft.com/office/powerpoint/2010/main" val="25135745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5" name="Rectangle 2104">
            <a:extLst>
              <a:ext uri="{FF2B5EF4-FFF2-40B4-BE49-F238E27FC236}">
                <a16:creationId xmlns:a16="http://schemas.microsoft.com/office/drawing/2014/main" id="{F194AEDE-F25F-43E6-A2C4-7FFF410749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07" name="Straight Connector 2106">
            <a:extLst>
              <a:ext uri="{FF2B5EF4-FFF2-40B4-BE49-F238E27FC236}">
                <a16:creationId xmlns:a16="http://schemas.microsoft.com/office/drawing/2014/main" id="{4C793C08-EF4C-422B-A728-6C717C47DF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9" name="Straight Connector 2108">
            <a:extLst>
              <a:ext uri="{FF2B5EF4-FFF2-40B4-BE49-F238E27FC236}">
                <a16:creationId xmlns:a16="http://schemas.microsoft.com/office/drawing/2014/main" id="{FE825BC6-56A8-46DE-8037-A9A577624B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111"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631DDD15-3E1D-EA48-93F3-A8C81518A2C7}"/>
              </a:ext>
            </a:extLst>
          </p:cNvPr>
          <p:cNvSpPr txBox="1"/>
          <p:nvPr/>
        </p:nvSpPr>
        <p:spPr>
          <a:xfrm>
            <a:off x="841247" y="4297329"/>
            <a:ext cx="5249166" cy="1546254"/>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en-US" sz="3700" dirty="0" err="1">
                <a:latin typeface="+mj-lt"/>
                <a:ea typeface="+mj-ea"/>
                <a:cs typeface="+mj-cs"/>
              </a:rPr>
              <a:t>Qu’est-ce</a:t>
            </a:r>
            <a:r>
              <a:rPr lang="en-US" sz="3700" dirty="0">
                <a:latin typeface="+mj-lt"/>
                <a:ea typeface="+mj-ea"/>
                <a:cs typeface="+mj-cs"/>
              </a:rPr>
              <a:t> </a:t>
            </a:r>
            <a:r>
              <a:rPr lang="en-US" sz="3700" dirty="0" err="1">
                <a:latin typeface="+mj-lt"/>
                <a:ea typeface="+mj-ea"/>
                <a:cs typeface="+mj-cs"/>
              </a:rPr>
              <a:t>qu’une</a:t>
            </a:r>
            <a:r>
              <a:rPr lang="en-US" sz="3700" dirty="0">
                <a:latin typeface="+mj-lt"/>
                <a:ea typeface="+mj-ea"/>
                <a:cs typeface="+mj-cs"/>
              </a:rPr>
              <a:t> convention </a:t>
            </a:r>
            <a:r>
              <a:rPr lang="en-US" sz="3700" dirty="0" err="1">
                <a:latin typeface="+mj-lt"/>
                <a:ea typeface="+mj-ea"/>
                <a:cs typeface="+mj-cs"/>
              </a:rPr>
              <a:t>citoyenne</a:t>
            </a:r>
            <a:r>
              <a:rPr lang="en-US" sz="3700" dirty="0">
                <a:latin typeface="+mj-lt"/>
                <a:ea typeface="+mj-ea"/>
                <a:cs typeface="+mj-cs"/>
              </a:rPr>
              <a:t> </a:t>
            </a:r>
            <a:r>
              <a:rPr lang="en-US" sz="3700" dirty="0" err="1">
                <a:latin typeface="+mj-lt"/>
                <a:ea typeface="+mj-ea"/>
                <a:cs typeface="+mj-cs"/>
              </a:rPr>
              <a:t>étudiante</a:t>
            </a:r>
            <a:r>
              <a:rPr lang="en-US" sz="3700" dirty="0">
                <a:latin typeface="+mj-lt"/>
                <a:ea typeface="+mj-ea"/>
                <a:cs typeface="+mj-cs"/>
              </a:rPr>
              <a:t> ?</a:t>
            </a:r>
          </a:p>
        </p:txBody>
      </p:sp>
      <p:pic>
        <p:nvPicPr>
          <p:cNvPr id="3" name="Image 2" descr="Une image contenant plafond, personne, intérieur, mur&#10;&#10;Description générée automatiquement">
            <a:extLst>
              <a:ext uri="{FF2B5EF4-FFF2-40B4-BE49-F238E27FC236}">
                <a16:creationId xmlns:a16="http://schemas.microsoft.com/office/drawing/2014/main" id="{074DBC79-B7BD-454C-A56A-BFDB6CEA5E84}"/>
              </a:ext>
            </a:extLst>
          </p:cNvPr>
          <p:cNvPicPr>
            <a:picLocks noChangeAspect="1"/>
          </p:cNvPicPr>
          <p:nvPr/>
        </p:nvPicPr>
        <p:blipFill rotWithShape="1">
          <a:blip r:embed="rId2"/>
          <a:srcRect t="10511" r="2" b="2"/>
          <a:stretch/>
        </p:blipFill>
        <p:spPr>
          <a:xfrm>
            <a:off x="366197" y="334928"/>
            <a:ext cx="6072703" cy="3627472"/>
          </a:xfrm>
          <a:prstGeom prst="rect">
            <a:avLst/>
          </a:prstGeom>
          <a:noFill/>
        </p:spPr>
      </p:pic>
      <p:sp>
        <p:nvSpPr>
          <p:cNvPr id="4" name="ZoneTexte 3">
            <a:extLst>
              <a:ext uri="{FF2B5EF4-FFF2-40B4-BE49-F238E27FC236}">
                <a16:creationId xmlns:a16="http://schemas.microsoft.com/office/drawing/2014/main" id="{9D7AE257-2E63-834D-BEC7-6DDCEC0B0985}"/>
              </a:ext>
            </a:extLst>
          </p:cNvPr>
          <p:cNvSpPr txBox="1"/>
          <p:nvPr/>
        </p:nvSpPr>
        <p:spPr>
          <a:xfrm>
            <a:off x="6300795" y="340860"/>
            <a:ext cx="4446348" cy="5704062"/>
          </a:xfrm>
          <a:prstGeom prst="rect">
            <a:avLst/>
          </a:prstGeom>
        </p:spPr>
        <p:txBody>
          <a:bodyPr vert="horz" lIns="91440" tIns="45720" rIns="91440" bIns="45720" rtlCol="0">
            <a:noAutofit/>
          </a:bodyPr>
          <a:lstStyle/>
          <a:p>
            <a:pPr marL="228600" lvl="1">
              <a:spcBef>
                <a:spcPct val="20000"/>
              </a:spcBef>
              <a:spcAft>
                <a:spcPts val="600"/>
              </a:spcAft>
            </a:pPr>
            <a:r>
              <a:rPr lang="en-US" sz="2400" dirty="0"/>
              <a:t>Adaptation </a:t>
            </a:r>
            <a:r>
              <a:rPr lang="en-US" sz="2400" dirty="0" err="1"/>
              <a:t>expérimentale</a:t>
            </a:r>
            <a:r>
              <a:rPr lang="en-US" sz="2400" dirty="0"/>
              <a:t> de la CCC </a:t>
            </a:r>
            <a:r>
              <a:rPr lang="en-US" sz="2400" dirty="0" err="1"/>
              <a:t>à</a:t>
            </a:r>
            <a:r>
              <a:rPr lang="en-US" sz="2400" dirty="0"/>
              <a:t> </a:t>
            </a:r>
            <a:r>
              <a:rPr lang="en-US" sz="2400" dirty="0" err="1"/>
              <a:t>l’université</a:t>
            </a:r>
            <a:r>
              <a:rPr lang="en-US" sz="2400" dirty="0"/>
              <a:t>.</a:t>
            </a:r>
          </a:p>
          <a:p>
            <a:pPr marL="228600" lvl="1">
              <a:spcBef>
                <a:spcPct val="20000"/>
              </a:spcBef>
              <a:spcAft>
                <a:spcPts val="600"/>
              </a:spcAft>
            </a:pPr>
            <a:r>
              <a:rPr lang="en-US" sz="2400" dirty="0"/>
              <a:t>Formation, rencontres (</a:t>
            </a:r>
            <a:r>
              <a:rPr lang="en-US" sz="2400" dirty="0" err="1"/>
              <a:t>chercheur.e.s</a:t>
            </a:r>
            <a:r>
              <a:rPr lang="en-US" sz="2400" dirty="0"/>
              <a:t>, </a:t>
            </a:r>
            <a:r>
              <a:rPr lang="en-US" sz="2400" dirty="0" err="1"/>
              <a:t>collectivités</a:t>
            </a:r>
            <a:r>
              <a:rPr lang="en-US" sz="2400" dirty="0"/>
              <a:t> locales, institutions </a:t>
            </a:r>
            <a:r>
              <a:rPr lang="en-US" sz="2400" dirty="0" err="1"/>
              <a:t>nationales</a:t>
            </a:r>
            <a:r>
              <a:rPr lang="en-US" sz="2400" dirty="0"/>
              <a:t>), dialogues, propositions, recherche, action et </a:t>
            </a:r>
            <a:r>
              <a:rPr lang="en-US" sz="2400" dirty="0" err="1"/>
              <a:t>suivi</a:t>
            </a:r>
            <a:endParaRPr lang="en-US" sz="2400" dirty="0"/>
          </a:p>
          <a:p>
            <a:pPr marL="228600" lvl="1">
              <a:spcBef>
                <a:spcPct val="20000"/>
              </a:spcBef>
              <a:spcAft>
                <a:spcPts val="600"/>
              </a:spcAft>
            </a:pPr>
            <a:r>
              <a:rPr lang="en-US" sz="2400" dirty="0" err="1"/>
              <a:t>Délibérations</a:t>
            </a:r>
            <a:r>
              <a:rPr lang="en-US" sz="2400" dirty="0"/>
              <a:t> hors </a:t>
            </a:r>
            <a:r>
              <a:rPr lang="en-US" sz="2400" dirty="0" err="1"/>
              <a:t>ligne</a:t>
            </a:r>
            <a:r>
              <a:rPr lang="en-US" sz="2400" dirty="0"/>
              <a:t> (10 </a:t>
            </a:r>
            <a:r>
              <a:rPr lang="en-US" sz="2400" dirty="0" err="1"/>
              <a:t>personnes</a:t>
            </a:r>
            <a:r>
              <a:rPr lang="en-US" sz="2400" dirty="0"/>
              <a:t> avec </a:t>
            </a:r>
            <a:r>
              <a:rPr lang="en-US" sz="2400" dirty="0" err="1"/>
              <a:t>facilitateur.rice</a:t>
            </a:r>
            <a:r>
              <a:rPr lang="en-US" sz="2400" dirty="0"/>
              <a:t>) et </a:t>
            </a:r>
            <a:r>
              <a:rPr lang="en-US" sz="2400" dirty="0" err="1"/>
              <a:t>en</a:t>
            </a:r>
            <a:r>
              <a:rPr lang="en-US" sz="2400" dirty="0"/>
              <a:t> </a:t>
            </a:r>
            <a:r>
              <a:rPr lang="en-US" sz="2400" dirty="0" err="1"/>
              <a:t>ligne</a:t>
            </a:r>
            <a:r>
              <a:rPr lang="en-US" sz="2400" dirty="0"/>
              <a:t> sur le </a:t>
            </a:r>
            <a:r>
              <a:rPr lang="en-US" sz="2400" dirty="0" err="1"/>
              <a:t>logiciel</a:t>
            </a:r>
            <a:r>
              <a:rPr lang="en-US" sz="2400" dirty="0"/>
              <a:t> open source de participation</a:t>
            </a:r>
          </a:p>
          <a:p>
            <a:pPr marL="228600" lvl="1">
              <a:spcBef>
                <a:spcPct val="20000"/>
              </a:spcBef>
              <a:spcAft>
                <a:spcPts val="600"/>
              </a:spcAft>
            </a:pPr>
            <a:endParaRPr lang="en-US" sz="2400" dirty="0"/>
          </a:p>
          <a:p>
            <a:pPr marL="228600" lvl="1">
              <a:spcBef>
                <a:spcPct val="20000"/>
              </a:spcBef>
              <a:spcAft>
                <a:spcPts val="600"/>
              </a:spcAft>
            </a:pPr>
            <a:r>
              <a:rPr lang="en-US" sz="2400" dirty="0"/>
              <a:t> https://</a:t>
            </a:r>
            <a:r>
              <a:rPr lang="en-US" sz="2400" dirty="0" err="1"/>
              <a:t>decidim.u-pec.fr</a:t>
            </a:r>
            <a:r>
              <a:rPr lang="en-US" sz="2400" dirty="0"/>
              <a:t>/</a:t>
            </a:r>
          </a:p>
        </p:txBody>
      </p:sp>
      <p:sp>
        <p:nvSpPr>
          <p:cNvPr id="2113" name="Main Frame">
            <a:extLst>
              <a:ext uri="{FF2B5EF4-FFF2-40B4-BE49-F238E27FC236}">
                <a16:creationId xmlns:a16="http://schemas.microsoft.com/office/drawing/2014/main" id="{8B3D301E-EEB6-4474-BFB1-FCD7A1F30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197" y="334928"/>
            <a:ext cx="11456511" cy="6188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15" name="Main Horizontal Connector">
            <a:extLst>
              <a:ext uri="{FF2B5EF4-FFF2-40B4-BE49-F238E27FC236}">
                <a16:creationId xmlns:a16="http://schemas.microsoft.com/office/drawing/2014/main" id="{85F2753B-199B-4FF0-838F-41E8D058E9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7" name="Straight Connector 2116">
            <a:extLst>
              <a:ext uri="{FF2B5EF4-FFF2-40B4-BE49-F238E27FC236}">
                <a16:creationId xmlns:a16="http://schemas.microsoft.com/office/drawing/2014/main" id="{1D2CE7BF-3496-4F2D-8D07-892DA44043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40447" y="343372"/>
            <a:ext cx="0" cy="57015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9" name="Straight Connector 2118">
            <a:extLst>
              <a:ext uri="{FF2B5EF4-FFF2-40B4-BE49-F238E27FC236}">
                <a16:creationId xmlns:a16="http://schemas.microsoft.com/office/drawing/2014/main" id="{813A7DAB-4EE8-4AE2-AB14-048FBC5EDD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6197" y="3962400"/>
            <a:ext cx="60727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1" name="Main Vertical Connector">
            <a:extLst>
              <a:ext uri="{FF2B5EF4-FFF2-40B4-BE49-F238E27FC236}">
                <a16:creationId xmlns:a16="http://schemas.microsoft.com/office/drawing/2014/main" id="{B0BDEAB7-0E83-4F55-90F4-098569F5A5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5219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8639D4-0099-071A-1946-230A9205631E}"/>
              </a:ext>
            </a:extLst>
          </p:cNvPr>
          <p:cNvSpPr>
            <a:spLocks noGrp="1"/>
          </p:cNvSpPr>
          <p:nvPr>
            <p:ph type="title"/>
          </p:nvPr>
        </p:nvSpPr>
        <p:spPr>
          <a:xfrm>
            <a:off x="442913" y="552782"/>
            <a:ext cx="9887335" cy="1325563"/>
          </a:xfrm>
        </p:spPr>
        <p:txBody>
          <a:bodyPr/>
          <a:lstStyle/>
          <a:p>
            <a:r>
              <a:rPr lang="fr-FR" dirty="0"/>
              <a:t>Le processus</a:t>
            </a:r>
          </a:p>
        </p:txBody>
      </p:sp>
      <p:sp>
        <p:nvSpPr>
          <p:cNvPr id="3" name="Espace réservé du contenu 2">
            <a:extLst>
              <a:ext uri="{FF2B5EF4-FFF2-40B4-BE49-F238E27FC236}">
                <a16:creationId xmlns:a16="http://schemas.microsoft.com/office/drawing/2014/main" id="{E57A6AE5-3274-D975-8F99-1737B0C037EF}"/>
              </a:ext>
            </a:extLst>
          </p:cNvPr>
          <p:cNvSpPr>
            <a:spLocks noGrp="1"/>
          </p:cNvSpPr>
          <p:nvPr>
            <p:ph idx="1"/>
          </p:nvPr>
        </p:nvSpPr>
        <p:spPr/>
        <p:txBody>
          <a:bodyPr>
            <a:normAutofit/>
          </a:bodyPr>
          <a:lstStyle/>
          <a:p>
            <a:r>
              <a:rPr lang="fr-FR" sz="2800" dirty="0"/>
              <a:t>Formation</a:t>
            </a:r>
          </a:p>
          <a:p>
            <a:r>
              <a:rPr lang="fr-FR" sz="2800" dirty="0"/>
              <a:t>Délibération</a:t>
            </a:r>
          </a:p>
          <a:p>
            <a:r>
              <a:rPr lang="fr-FR" sz="2800" dirty="0"/>
              <a:t>Restitution</a:t>
            </a:r>
          </a:p>
          <a:p>
            <a:r>
              <a:rPr lang="fr-FR" sz="2800" dirty="0"/>
              <a:t>Négociation</a:t>
            </a:r>
          </a:p>
          <a:p>
            <a:r>
              <a:rPr lang="fr-FR" sz="2800" dirty="0"/>
              <a:t>Mise en application</a:t>
            </a:r>
          </a:p>
        </p:txBody>
      </p:sp>
      <p:pic>
        <p:nvPicPr>
          <p:cNvPr id="5" name="Espace réservé du contenu 6">
            <a:extLst>
              <a:ext uri="{FF2B5EF4-FFF2-40B4-BE49-F238E27FC236}">
                <a16:creationId xmlns:a16="http://schemas.microsoft.com/office/drawing/2014/main" id="{C5A71826-0D16-39AB-9A05-14A00C6DB055}"/>
              </a:ext>
            </a:extLst>
          </p:cNvPr>
          <p:cNvPicPr>
            <a:picLocks noChangeAspect="1"/>
          </p:cNvPicPr>
          <p:nvPr/>
        </p:nvPicPr>
        <p:blipFill>
          <a:blip r:embed="rId2"/>
          <a:stretch>
            <a:fillRect/>
          </a:stretch>
        </p:blipFill>
        <p:spPr>
          <a:xfrm>
            <a:off x="4357688" y="768614"/>
            <a:ext cx="7834312" cy="5674663"/>
          </a:xfrm>
          <a:prstGeom prst="rect">
            <a:avLst/>
          </a:prstGeom>
        </p:spPr>
      </p:pic>
      <p:pic>
        <p:nvPicPr>
          <p:cNvPr id="6" name="Espace réservé du contenu 6">
            <a:extLst>
              <a:ext uri="{FF2B5EF4-FFF2-40B4-BE49-F238E27FC236}">
                <a16:creationId xmlns:a16="http://schemas.microsoft.com/office/drawing/2014/main" id="{CA17597B-5DF8-8418-6A57-363BADF07C4C}"/>
              </a:ext>
            </a:extLst>
          </p:cNvPr>
          <p:cNvPicPr>
            <a:picLocks noChangeAspect="1"/>
          </p:cNvPicPr>
          <p:nvPr/>
        </p:nvPicPr>
        <p:blipFill>
          <a:blip r:embed="rId2"/>
          <a:stretch>
            <a:fillRect/>
          </a:stretch>
        </p:blipFill>
        <p:spPr>
          <a:xfrm>
            <a:off x="4357688" y="0"/>
            <a:ext cx="7834312" cy="5674663"/>
          </a:xfrm>
          <a:prstGeom prst="rect">
            <a:avLst/>
          </a:prstGeom>
        </p:spPr>
      </p:pic>
    </p:spTree>
    <p:extLst>
      <p:ext uri="{BB962C8B-B14F-4D97-AF65-F5344CB8AC3E}">
        <p14:creationId xmlns:p14="http://schemas.microsoft.com/office/powerpoint/2010/main" val="1459172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6C939E9-F4A1-FF96-B890-CCB8D1674D5E}"/>
              </a:ext>
            </a:extLst>
          </p:cNvPr>
          <p:cNvPicPr>
            <a:picLocks noChangeAspect="1"/>
          </p:cNvPicPr>
          <p:nvPr/>
        </p:nvPicPr>
        <p:blipFill rotWithShape="1">
          <a:blip r:embed="rId2"/>
          <a:srcRect t="503" r="3" b="829"/>
          <a:stretch/>
        </p:blipFill>
        <p:spPr>
          <a:xfrm>
            <a:off x="7794519" y="3506112"/>
            <a:ext cx="4397481" cy="3351888"/>
          </a:xfrm>
          <a:custGeom>
            <a:avLst/>
            <a:gdLst/>
            <a:ahLst/>
            <a:cxnLst/>
            <a:rect l="l" t="t" r="r" b="b"/>
            <a:pathLst>
              <a:path w="4397481" h="3351888">
                <a:moveTo>
                  <a:pt x="0" y="0"/>
                </a:moveTo>
                <a:lnTo>
                  <a:pt x="4397481" y="0"/>
                </a:lnTo>
                <a:lnTo>
                  <a:pt x="4397481" y="3351888"/>
                </a:lnTo>
                <a:lnTo>
                  <a:pt x="1552363" y="3351888"/>
                </a:lnTo>
                <a:close/>
              </a:path>
            </a:pathLst>
          </a:custGeom>
        </p:spPr>
      </p:pic>
      <p:pic>
        <p:nvPicPr>
          <p:cNvPr id="7" name="Image 6">
            <a:extLst>
              <a:ext uri="{FF2B5EF4-FFF2-40B4-BE49-F238E27FC236}">
                <a16:creationId xmlns:a16="http://schemas.microsoft.com/office/drawing/2014/main" id="{514B5DAC-1DF9-F0DC-CFF4-06E83C3A0EB3}"/>
              </a:ext>
            </a:extLst>
          </p:cNvPr>
          <p:cNvPicPr>
            <a:picLocks noChangeAspect="1"/>
          </p:cNvPicPr>
          <p:nvPr/>
        </p:nvPicPr>
        <p:blipFill rotWithShape="1">
          <a:blip r:embed="rId3"/>
          <a:srcRect l="320" r="10647"/>
          <a:stretch/>
        </p:blipFill>
        <p:spPr>
          <a:xfrm>
            <a:off x="20" y="10"/>
            <a:ext cx="9154673" cy="6863475"/>
          </a:xfrm>
          <a:custGeom>
            <a:avLst/>
            <a:gdLst/>
            <a:ahLst/>
            <a:cxnLst/>
            <a:rect l="l" t="t" r="r" b="b"/>
            <a:pathLst>
              <a:path w="9154693" h="6863485">
                <a:moveTo>
                  <a:pt x="0" y="0"/>
                </a:moveTo>
                <a:lnTo>
                  <a:pt x="5976000" y="0"/>
                </a:lnTo>
                <a:lnTo>
                  <a:pt x="9154693" y="6863485"/>
                </a:lnTo>
                <a:lnTo>
                  <a:pt x="0" y="6863485"/>
                </a:lnTo>
                <a:lnTo>
                  <a:pt x="0" y="0"/>
                </a:lnTo>
                <a:close/>
              </a:path>
            </a:pathLst>
          </a:custGeom>
        </p:spPr>
      </p:pic>
      <p:pic>
        <p:nvPicPr>
          <p:cNvPr id="11" name="Image 10">
            <a:extLst>
              <a:ext uri="{FF2B5EF4-FFF2-40B4-BE49-F238E27FC236}">
                <a16:creationId xmlns:a16="http://schemas.microsoft.com/office/drawing/2014/main" id="{A66072C6-B213-2352-9B39-D1B00F2D3534}"/>
              </a:ext>
            </a:extLst>
          </p:cNvPr>
          <p:cNvPicPr>
            <a:picLocks noChangeAspect="1"/>
          </p:cNvPicPr>
          <p:nvPr/>
        </p:nvPicPr>
        <p:blipFill rotWithShape="1">
          <a:blip r:embed="rId4"/>
          <a:srcRect t="18304" r="3" b="3"/>
          <a:stretch/>
        </p:blipFill>
        <p:spPr>
          <a:xfrm>
            <a:off x="6168189" y="10"/>
            <a:ext cx="6023811" cy="3346394"/>
          </a:xfrm>
          <a:custGeom>
            <a:avLst/>
            <a:gdLst/>
            <a:ahLst/>
            <a:cxnLst/>
            <a:rect l="l" t="t" r="r" b="b"/>
            <a:pathLst>
              <a:path w="6023811" h="3346404">
                <a:moveTo>
                  <a:pt x="0" y="0"/>
                </a:moveTo>
                <a:lnTo>
                  <a:pt x="6023811" y="0"/>
                </a:lnTo>
                <a:lnTo>
                  <a:pt x="6023811" y="3346404"/>
                </a:lnTo>
                <a:lnTo>
                  <a:pt x="1549824" y="3346404"/>
                </a:lnTo>
                <a:close/>
              </a:path>
            </a:pathLst>
          </a:custGeom>
        </p:spPr>
      </p:pic>
    </p:spTree>
    <p:extLst>
      <p:ext uri="{BB962C8B-B14F-4D97-AF65-F5344CB8AC3E}">
        <p14:creationId xmlns:p14="http://schemas.microsoft.com/office/powerpoint/2010/main" val="1040869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83E615F1-D6CE-9D78-671C-D94BF258B83D}"/>
              </a:ext>
            </a:extLst>
          </p:cNvPr>
          <p:cNvSpPr>
            <a:spLocks noGrp="1"/>
          </p:cNvSpPr>
          <p:nvPr>
            <p:ph type="title"/>
          </p:nvPr>
        </p:nvSpPr>
        <p:spPr>
          <a:xfrm>
            <a:off x="841248" y="552782"/>
            <a:ext cx="9310924" cy="1154711"/>
          </a:xfrm>
        </p:spPr>
        <p:txBody>
          <a:bodyPr>
            <a:normAutofit/>
          </a:bodyPr>
          <a:lstStyle/>
          <a:p>
            <a:r>
              <a:rPr lang="fr-FR" dirty="0"/>
              <a:t>Pourquoi la délibération ?</a:t>
            </a:r>
          </a:p>
        </p:txBody>
      </p:sp>
      <p:sp>
        <p:nvSpPr>
          <p:cNvPr id="8" name="Content Placeholder 7">
            <a:extLst>
              <a:ext uri="{FF2B5EF4-FFF2-40B4-BE49-F238E27FC236}">
                <a16:creationId xmlns:a16="http://schemas.microsoft.com/office/drawing/2014/main" id="{AC30249A-01DB-E116-43EE-F4BF27AB4362}"/>
              </a:ext>
            </a:extLst>
          </p:cNvPr>
          <p:cNvSpPr>
            <a:spLocks noGrp="1"/>
          </p:cNvSpPr>
          <p:nvPr>
            <p:ph idx="1"/>
          </p:nvPr>
        </p:nvSpPr>
        <p:spPr>
          <a:xfrm>
            <a:off x="373059" y="1925346"/>
            <a:ext cx="4310193" cy="4136087"/>
          </a:xfrm>
        </p:spPr>
        <p:txBody>
          <a:bodyPr anchor="t">
            <a:noAutofit/>
          </a:bodyPr>
          <a:lstStyle/>
          <a:p>
            <a:pPr marL="0" indent="0" algn="just">
              <a:lnSpc>
                <a:spcPct val="120000"/>
              </a:lnSpc>
              <a:spcBef>
                <a:spcPts val="0"/>
              </a:spcBef>
              <a:buNone/>
            </a:pPr>
            <a:r>
              <a:rPr lang="fr-FR" sz="1600" dirty="0">
                <a:ea typeface="EB Garamond" pitchFamily="2" charset="0"/>
              </a:rPr>
              <a:t>D</a:t>
            </a:r>
            <a:r>
              <a:rPr lang="fr-FR" sz="1600" dirty="0">
                <a:effectLst/>
                <a:ea typeface="Times New Roman" panose="02020603050405020304" pitchFamily="18" charset="0"/>
              </a:rPr>
              <a:t>iscussions et échanges d’idées, au cours desquels les individus justifient leurs opinions et se montrent disposés à revoir leurs préférences. </a:t>
            </a:r>
            <a:r>
              <a:rPr lang="fr-FR" sz="1600" dirty="0">
                <a:ea typeface="EB Garamond" pitchFamily="2" charset="0"/>
              </a:rPr>
              <a:t>C</a:t>
            </a:r>
            <a:r>
              <a:rPr lang="fr-FR" sz="1600" dirty="0">
                <a:effectLst/>
                <a:ea typeface="EB Garamond" pitchFamily="2" charset="0"/>
              </a:rPr>
              <a:t>onfrontation et évaluation collective de la force des arguments avancés. </a:t>
            </a:r>
          </a:p>
          <a:p>
            <a:pPr marL="285750" indent="-285750" algn="just">
              <a:lnSpc>
                <a:spcPct val="120000"/>
              </a:lnSpc>
              <a:spcBef>
                <a:spcPts val="0"/>
              </a:spcBef>
              <a:buFont typeface="Symbol" pitchFamily="2" charset="2"/>
              <a:buChar char="Þ"/>
            </a:pPr>
            <a:r>
              <a:rPr lang="fr-FR" sz="1600" dirty="0">
                <a:effectLst/>
                <a:ea typeface="EB Garamond" pitchFamily="2" charset="0"/>
              </a:rPr>
              <a:t> le groupe produit des idées ou arguments et évalue les possibilités afin de faire un choix ou résoudre un problème (</a:t>
            </a:r>
            <a:r>
              <a:rPr lang="fr-FR" sz="1600" dirty="0" err="1">
                <a:effectLst/>
                <a:ea typeface="EB Garamond" pitchFamily="2" charset="0"/>
              </a:rPr>
              <a:t>Landemore</a:t>
            </a:r>
            <a:r>
              <a:rPr lang="fr-FR" sz="1600" dirty="0">
                <a:effectLst/>
                <a:ea typeface="EB Garamond" pitchFamily="2" charset="0"/>
              </a:rPr>
              <a:t>, 2011, Manin 2005).</a:t>
            </a:r>
            <a:r>
              <a:rPr lang="fr-FR" sz="1600" dirty="0">
                <a:effectLst/>
                <a:ea typeface="Times New Roman" panose="02020603050405020304" pitchFamily="18" charset="0"/>
              </a:rPr>
              <a:t> </a:t>
            </a:r>
            <a:endParaRPr lang="fr-FR" sz="1600" dirty="0">
              <a:ea typeface="EB Garamond" pitchFamily="2" charset="0"/>
            </a:endParaRPr>
          </a:p>
          <a:p>
            <a:pPr marL="0" indent="0" algn="just">
              <a:lnSpc>
                <a:spcPct val="120000"/>
              </a:lnSpc>
              <a:spcBef>
                <a:spcPts val="0"/>
              </a:spcBef>
              <a:buNone/>
            </a:pPr>
            <a:r>
              <a:rPr lang="fr-FR" sz="1600" dirty="0">
                <a:effectLst/>
                <a:ea typeface="EB Garamond" pitchFamily="2" charset="0"/>
              </a:rPr>
              <a:t>4 piliers : inclusion, rationalité</a:t>
            </a:r>
            <a:r>
              <a:rPr lang="fr-FR" sz="1600" dirty="0">
                <a:ea typeface="EB Garamond" pitchFamily="2" charset="0"/>
              </a:rPr>
              <a:t>, </a:t>
            </a:r>
            <a:r>
              <a:rPr lang="fr-FR" sz="1600" dirty="0">
                <a:effectLst/>
                <a:ea typeface="EB Garamond" pitchFamily="2" charset="0"/>
              </a:rPr>
              <a:t>réciprocité</a:t>
            </a:r>
            <a:r>
              <a:rPr lang="fr-FR" sz="1600" b="1" dirty="0">
                <a:effectLst/>
                <a:ea typeface="EB Garamond" pitchFamily="2" charset="0"/>
              </a:rPr>
              <a:t> </a:t>
            </a:r>
            <a:r>
              <a:rPr lang="fr-FR" sz="1600" dirty="0">
                <a:effectLst/>
                <a:ea typeface="EB Garamond" pitchFamily="2" charset="0"/>
              </a:rPr>
              <a:t>(on s’engage à écouter les autres, prendre leurs points de vue en considération et les respecter comme des </a:t>
            </a:r>
            <a:r>
              <a:rPr lang="fr-FR" sz="1600" dirty="0" err="1">
                <a:effectLst/>
                <a:ea typeface="EB Garamond" pitchFamily="2" charset="0"/>
              </a:rPr>
              <a:t>égaux.les</a:t>
            </a:r>
            <a:r>
              <a:rPr lang="fr-FR" sz="1600" dirty="0">
                <a:effectLst/>
                <a:ea typeface="EB Garamond" pitchFamily="2" charset="0"/>
              </a:rPr>
              <a:t>), flexibilité</a:t>
            </a:r>
            <a:r>
              <a:rPr lang="fr-FR" sz="1600" b="1" dirty="0">
                <a:effectLst/>
                <a:ea typeface="EB Garamond" pitchFamily="2" charset="0"/>
              </a:rPr>
              <a:t>.</a:t>
            </a:r>
            <a:endParaRPr lang="fr-FR" sz="1600" dirty="0"/>
          </a:p>
        </p:txBody>
      </p:sp>
      <p:pic>
        <p:nvPicPr>
          <p:cNvPr id="4" name="Espace réservé du contenu 5">
            <a:extLst>
              <a:ext uri="{FF2B5EF4-FFF2-40B4-BE49-F238E27FC236}">
                <a16:creationId xmlns:a16="http://schemas.microsoft.com/office/drawing/2014/main" id="{802BD6C3-213C-EA64-C334-AA8523B9141E}"/>
              </a:ext>
            </a:extLst>
          </p:cNvPr>
          <p:cNvPicPr>
            <a:picLocks noChangeAspect="1"/>
          </p:cNvPicPr>
          <p:nvPr/>
        </p:nvPicPr>
        <p:blipFill rotWithShape="1">
          <a:blip r:embed="rId2"/>
          <a:srcRect l="2212"/>
          <a:stretch/>
        </p:blipFill>
        <p:spPr>
          <a:xfrm>
            <a:off x="4689347" y="1911349"/>
            <a:ext cx="6059351" cy="4136089"/>
          </a:xfrm>
          <a:prstGeom prst="rect">
            <a:avLst/>
          </a:prstGeom>
          <a:noFill/>
        </p:spPr>
      </p:pic>
      <p:sp>
        <p:nvSpPr>
          <p:cNvPr id="13" name="Main Frame">
            <a:extLst>
              <a:ext uri="{FF2B5EF4-FFF2-40B4-BE49-F238E27FC236}">
                <a16:creationId xmlns:a16="http://schemas.microsoft.com/office/drawing/2014/main" id="{8B3D301E-EEB6-4474-BFB1-FCD7A1F30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Main Horizontal Connector">
            <a:extLst>
              <a:ext uri="{FF2B5EF4-FFF2-40B4-BE49-F238E27FC236}">
                <a16:creationId xmlns:a16="http://schemas.microsoft.com/office/drawing/2014/main" id="{85F2753B-199B-4FF0-838F-41E8D058E9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Main Vertical Connector">
            <a:extLst>
              <a:ext uri="{FF2B5EF4-FFF2-40B4-BE49-F238E27FC236}">
                <a16:creationId xmlns:a16="http://schemas.microsoft.com/office/drawing/2014/main" id="{B0BDEAB7-0E83-4F55-90F4-098569F5A5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A245249-2F4C-4F85-AB62-095DBE5249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7744" y="1905000"/>
            <a:ext cx="1038095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2D08E46-4633-48DB-9AC2-D98F115E43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86300" y="1905000"/>
            <a:ext cx="0" cy="41424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300705C0-CEC8-5116-F42D-882378046794}"/>
              </a:ext>
            </a:extLst>
          </p:cNvPr>
          <p:cNvSpPr txBox="1"/>
          <p:nvPr/>
        </p:nvSpPr>
        <p:spPr>
          <a:xfrm>
            <a:off x="367744" y="5786483"/>
            <a:ext cx="11324179" cy="1071062"/>
          </a:xfrm>
          <a:prstGeom prst="rect">
            <a:avLst/>
          </a:prstGeom>
          <a:noFill/>
        </p:spPr>
        <p:txBody>
          <a:bodyPr wrap="square" rtlCol="0">
            <a:spAutoFit/>
          </a:bodyPr>
          <a:lstStyle/>
          <a:p>
            <a:pPr algn="just">
              <a:lnSpc>
                <a:spcPct val="120000"/>
              </a:lnSpc>
              <a:spcBef>
                <a:spcPts val="0"/>
              </a:spcBef>
            </a:pPr>
            <a:endParaRPr lang="fr-FR" dirty="0">
              <a:ea typeface="Times New Roman" panose="02020603050405020304" pitchFamily="18" charset="0"/>
            </a:endParaRPr>
          </a:p>
          <a:p>
            <a:pPr marL="0" indent="0" algn="just">
              <a:lnSpc>
                <a:spcPct val="120000"/>
              </a:lnSpc>
              <a:spcBef>
                <a:spcPts val="0"/>
              </a:spcBef>
              <a:buNone/>
            </a:pPr>
            <a:r>
              <a:rPr lang="fr-FR" sz="2000" dirty="0">
                <a:ea typeface="Times New Roman" panose="02020603050405020304" pitchFamily="18" charset="0"/>
              </a:rPr>
              <a:t>S</a:t>
            </a:r>
            <a:r>
              <a:rPr lang="fr-FR" sz="2000" dirty="0">
                <a:effectLst/>
                <a:ea typeface="Times New Roman" panose="02020603050405020304" pitchFamily="18" charset="0"/>
              </a:rPr>
              <a:t>uppose raisonnement public libre, </a:t>
            </a:r>
            <a:r>
              <a:rPr lang="fr-FR" sz="2000" b="1" dirty="0">
                <a:effectLst/>
                <a:ea typeface="Times New Roman" panose="02020603050405020304" pitchFamily="18" charset="0"/>
              </a:rPr>
              <a:t>égalité</a:t>
            </a:r>
            <a:r>
              <a:rPr lang="fr-FR" sz="2000" dirty="0">
                <a:effectLst/>
                <a:ea typeface="Times New Roman" panose="02020603050405020304" pitchFamily="18" charset="0"/>
              </a:rPr>
              <a:t>, inclusion des différents intérêts et respect mutuel</a:t>
            </a:r>
            <a:r>
              <a:rPr lang="fr-FR" dirty="0">
                <a:effectLst/>
                <a:ea typeface="Times New Roman" panose="02020603050405020304" pitchFamily="18" charset="0"/>
              </a:rPr>
              <a:t> </a:t>
            </a:r>
          </a:p>
          <a:p>
            <a:endParaRPr lang="fr-FR" dirty="0"/>
          </a:p>
        </p:txBody>
      </p:sp>
    </p:spTree>
    <p:extLst>
      <p:ext uri="{BB962C8B-B14F-4D97-AF65-F5344CB8AC3E}">
        <p14:creationId xmlns:p14="http://schemas.microsoft.com/office/powerpoint/2010/main" val="36302263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83E615F1-D6CE-9D78-671C-D94BF258B83D}"/>
              </a:ext>
            </a:extLst>
          </p:cNvPr>
          <p:cNvSpPr>
            <a:spLocks noGrp="1"/>
          </p:cNvSpPr>
          <p:nvPr>
            <p:ph type="title"/>
          </p:nvPr>
        </p:nvSpPr>
        <p:spPr>
          <a:xfrm>
            <a:off x="841248" y="552782"/>
            <a:ext cx="9310924" cy="1154711"/>
          </a:xfrm>
        </p:spPr>
        <p:txBody>
          <a:bodyPr>
            <a:normAutofit/>
          </a:bodyPr>
          <a:lstStyle/>
          <a:p>
            <a:r>
              <a:rPr lang="fr-FR" dirty="0"/>
              <a:t>Délibération vs participation</a:t>
            </a:r>
          </a:p>
        </p:txBody>
      </p:sp>
      <p:sp>
        <p:nvSpPr>
          <p:cNvPr id="8" name="Content Placeholder 7">
            <a:extLst>
              <a:ext uri="{FF2B5EF4-FFF2-40B4-BE49-F238E27FC236}">
                <a16:creationId xmlns:a16="http://schemas.microsoft.com/office/drawing/2014/main" id="{AC30249A-01DB-E116-43EE-F4BF27AB4362}"/>
              </a:ext>
            </a:extLst>
          </p:cNvPr>
          <p:cNvSpPr>
            <a:spLocks noGrp="1"/>
          </p:cNvSpPr>
          <p:nvPr>
            <p:ph idx="1"/>
          </p:nvPr>
        </p:nvSpPr>
        <p:spPr>
          <a:xfrm>
            <a:off x="373060" y="1925347"/>
            <a:ext cx="4280381" cy="4115740"/>
          </a:xfrm>
        </p:spPr>
        <p:txBody>
          <a:bodyPr anchor="t">
            <a:noAutofit/>
          </a:bodyPr>
          <a:lstStyle/>
          <a:p>
            <a:pPr marL="0" indent="0">
              <a:lnSpc>
                <a:spcPct val="100000"/>
              </a:lnSpc>
              <a:spcBef>
                <a:spcPts val="0"/>
              </a:spcBef>
              <a:buNone/>
            </a:pPr>
            <a:r>
              <a:rPr lang="fr-FR" sz="1800" dirty="0">
                <a:effectLst/>
                <a:cs typeface="Times New Roman" panose="02020603050405020304" pitchFamily="18" charset="0"/>
              </a:rPr>
              <a:t>Idéal d’égalité. Façon d’impliquer des personnes qui ne font généralement pas partie du </a:t>
            </a:r>
            <a:r>
              <a:rPr lang="fr-FR" sz="1800" dirty="0" err="1">
                <a:effectLst/>
                <a:cs typeface="Times New Roman" panose="02020603050405020304" pitchFamily="18" charset="0"/>
              </a:rPr>
              <a:t>processsus</a:t>
            </a:r>
            <a:r>
              <a:rPr lang="fr-FR" sz="1800" dirty="0">
                <a:effectLst/>
                <a:cs typeface="Times New Roman" panose="02020603050405020304" pitchFamily="18" charset="0"/>
              </a:rPr>
              <a:t> décisionnel, par ignorance rationnelle ou difficultés logistiques (</a:t>
            </a:r>
            <a:r>
              <a:rPr lang="fr-FR" sz="1800" dirty="0" err="1">
                <a:effectLst/>
                <a:cs typeface="Times New Roman" panose="02020603050405020304" pitchFamily="18" charset="0"/>
              </a:rPr>
              <a:t>Fishkin</a:t>
            </a:r>
            <a:r>
              <a:rPr lang="fr-FR" sz="1800" dirty="0">
                <a:effectLst/>
                <a:cs typeface="Times New Roman" panose="02020603050405020304" pitchFamily="18" charset="0"/>
              </a:rPr>
              <a:t>, 2011) </a:t>
            </a:r>
          </a:p>
          <a:p>
            <a:pPr>
              <a:lnSpc>
                <a:spcPct val="100000"/>
              </a:lnSpc>
              <a:spcBef>
                <a:spcPts val="0"/>
              </a:spcBef>
            </a:pPr>
            <a:endParaRPr lang="fr-FR" sz="1800" dirty="0">
              <a:effectLst/>
              <a:cs typeface="Times New Roman" panose="02020603050405020304" pitchFamily="18" charset="0"/>
            </a:endParaRPr>
          </a:p>
          <a:p>
            <a:pPr marL="0" indent="0">
              <a:lnSpc>
                <a:spcPct val="100000"/>
              </a:lnSpc>
              <a:spcBef>
                <a:spcPts val="0"/>
              </a:spcBef>
              <a:buNone/>
            </a:pPr>
            <a:r>
              <a:rPr lang="fr-FR" sz="1800" dirty="0">
                <a:cs typeface="Times New Roman" panose="02020603050405020304" pitchFamily="18" charset="0"/>
              </a:rPr>
              <a:t>Vs. participation. </a:t>
            </a:r>
            <a:r>
              <a:rPr lang="fr-FR" sz="1800" i="1" dirty="0" err="1">
                <a:cs typeface="Times New Roman" panose="02020603050405020304" pitchFamily="18" charset="0"/>
              </a:rPr>
              <a:t>Usual</a:t>
            </a:r>
            <a:r>
              <a:rPr lang="fr-FR" sz="1800" i="1" dirty="0">
                <a:cs typeface="Times New Roman" panose="02020603050405020304" pitchFamily="18" charset="0"/>
              </a:rPr>
              <a:t> suspects</a:t>
            </a:r>
            <a:r>
              <a:rPr lang="fr-FR" sz="1800" dirty="0">
                <a:cs typeface="Times New Roman" panose="02020603050405020304" pitchFamily="18" charset="0"/>
              </a:rPr>
              <a:t>. TLM toujours les mêmes</a:t>
            </a:r>
          </a:p>
          <a:p>
            <a:pPr>
              <a:lnSpc>
                <a:spcPct val="100000"/>
              </a:lnSpc>
              <a:spcBef>
                <a:spcPts val="0"/>
              </a:spcBef>
            </a:pPr>
            <a:endParaRPr lang="fr-FR" sz="1800" dirty="0">
              <a:cs typeface="Times New Roman" panose="02020603050405020304" pitchFamily="18" charset="0"/>
            </a:endParaRPr>
          </a:p>
          <a:p>
            <a:pPr marL="0" indent="0">
              <a:lnSpc>
                <a:spcPct val="100000"/>
              </a:lnSpc>
              <a:spcBef>
                <a:spcPts val="0"/>
              </a:spcBef>
              <a:buNone/>
            </a:pPr>
            <a:r>
              <a:rPr lang="fr-FR" sz="1800" dirty="0">
                <a:effectLst/>
              </a:rPr>
              <a:t>Inquiétude partagée par les théoriciens de la démocratie : élargir les opportunités de participation citoyenne va simplement renforcer et amplifier les différences de pouvoir et d’influence existantes (Phillips </a:t>
            </a:r>
            <a:r>
              <a:rPr lang="fr-FR" sz="1800" dirty="0">
                <a:solidFill>
                  <a:srgbClr val="3F7F7F"/>
                </a:solidFill>
                <a:effectLst/>
              </a:rPr>
              <a:t>1991</a:t>
            </a:r>
            <a:r>
              <a:rPr lang="fr-FR" sz="1800" dirty="0">
                <a:effectLst/>
              </a:rPr>
              <a:t>: 162; Sartori </a:t>
            </a:r>
            <a:r>
              <a:rPr lang="fr-FR" sz="1800" dirty="0">
                <a:solidFill>
                  <a:srgbClr val="3F7F7F"/>
                </a:solidFill>
                <a:effectLst/>
              </a:rPr>
              <a:t>1987</a:t>
            </a:r>
            <a:r>
              <a:rPr lang="fr-FR" sz="1800" dirty="0">
                <a:effectLst/>
              </a:rPr>
              <a:t>: 114)</a:t>
            </a:r>
            <a:endParaRPr lang="en-US" sz="1800" dirty="0">
              <a:cs typeface="Times New Roman" panose="02020603050405020304" pitchFamily="18" charset="0"/>
            </a:endParaRPr>
          </a:p>
        </p:txBody>
      </p:sp>
      <p:pic>
        <p:nvPicPr>
          <p:cNvPr id="12" name="Espace réservé du contenu 5">
            <a:extLst>
              <a:ext uri="{FF2B5EF4-FFF2-40B4-BE49-F238E27FC236}">
                <a16:creationId xmlns:a16="http://schemas.microsoft.com/office/drawing/2014/main" id="{44592C65-5933-6478-5B01-E0EBAB9AB24D}"/>
              </a:ext>
            </a:extLst>
          </p:cNvPr>
          <p:cNvPicPr>
            <a:picLocks noChangeAspect="1"/>
          </p:cNvPicPr>
          <p:nvPr/>
        </p:nvPicPr>
        <p:blipFill rotWithShape="1">
          <a:blip r:embed="rId2"/>
          <a:srcRect r="-2" b="8985"/>
          <a:stretch/>
        </p:blipFill>
        <p:spPr>
          <a:xfrm>
            <a:off x="4719158" y="1931698"/>
            <a:ext cx="6029540" cy="4115740"/>
          </a:xfrm>
          <a:prstGeom prst="rect">
            <a:avLst/>
          </a:prstGeom>
        </p:spPr>
      </p:pic>
      <p:sp>
        <p:nvSpPr>
          <p:cNvPr id="19" name="Main Frame">
            <a:extLst>
              <a:ext uri="{FF2B5EF4-FFF2-40B4-BE49-F238E27FC236}">
                <a16:creationId xmlns:a16="http://schemas.microsoft.com/office/drawing/2014/main" id="{8B3D301E-EEB6-4474-BFB1-FCD7A1F30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Main Horizontal Connector">
            <a:extLst>
              <a:ext uri="{FF2B5EF4-FFF2-40B4-BE49-F238E27FC236}">
                <a16:creationId xmlns:a16="http://schemas.microsoft.com/office/drawing/2014/main" id="{85F2753B-199B-4FF0-838F-41E8D058E9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Main Vertical Connector">
            <a:extLst>
              <a:ext uri="{FF2B5EF4-FFF2-40B4-BE49-F238E27FC236}">
                <a16:creationId xmlns:a16="http://schemas.microsoft.com/office/drawing/2014/main" id="{B0BDEAB7-0E83-4F55-90F4-098569F5A5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A245249-2F4C-4F85-AB62-095DBE5249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7744" y="1905000"/>
            <a:ext cx="1038095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2D08E46-4633-48DB-9AC2-D98F115E43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86300" y="1905000"/>
            <a:ext cx="0" cy="41424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1258314"/>
      </p:ext>
    </p:extLst>
  </p:cSld>
  <p:clrMapOvr>
    <a:masterClrMapping/>
  </p:clrMapOvr>
</p:sld>
</file>

<file path=ppt/theme/theme1.xml><?xml version="1.0" encoding="utf-8"?>
<a:theme xmlns:a="http://schemas.openxmlformats.org/drawingml/2006/main" name="MimeoVTI">
  <a:themeElements>
    <a:clrScheme name="Mimeo">
      <a:dk1>
        <a:sysClr val="windowText" lastClr="000000"/>
      </a:dk1>
      <a:lt1>
        <a:sysClr val="window" lastClr="FFFFFF"/>
      </a:lt1>
      <a:dk2>
        <a:srgbClr val="011E31"/>
      </a:dk2>
      <a:lt2>
        <a:srgbClr val="FDF3E6"/>
      </a:lt2>
      <a:accent1>
        <a:srgbClr val="005E9E"/>
      </a:accent1>
      <a:accent2>
        <a:srgbClr val="38998D"/>
      </a:accent2>
      <a:accent3>
        <a:srgbClr val="EF8683"/>
      </a:accent3>
      <a:accent4>
        <a:srgbClr val="F04E28"/>
      </a:accent4>
      <a:accent5>
        <a:srgbClr val="DD992C"/>
      </a:accent5>
      <a:accent6>
        <a:srgbClr val="136E65"/>
      </a:accent6>
      <a:hlink>
        <a:srgbClr val="38998D"/>
      </a:hlink>
      <a:folHlink>
        <a:srgbClr val="F04E28"/>
      </a:folHlink>
    </a:clrScheme>
    <a:fontScheme name="Custom 3">
      <a:majorFont>
        <a:latin typeface="Elephant"/>
        <a:ea typeface=""/>
        <a:cs typeface=""/>
      </a:majorFont>
      <a:minorFont>
        <a:latin typeface="Univers 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meoVTI" id="{63E3BFD8-7F9C-46D1-A4F3-04054403C108}" vid="{C505C190-EE38-45FD-8294-6454536D04BA}"/>
    </a:ext>
  </a:extLst>
</a:theme>
</file>

<file path=docProps/app.xml><?xml version="1.0" encoding="utf-8"?>
<Properties xmlns="http://schemas.openxmlformats.org/officeDocument/2006/extended-properties" xmlns:vt="http://schemas.openxmlformats.org/officeDocument/2006/docPropsVTypes">
  <TotalTime>842</TotalTime>
  <Words>1938</Words>
  <Application>Microsoft Macintosh PowerPoint</Application>
  <PresentationFormat>Grand écran</PresentationFormat>
  <Paragraphs>137</Paragraphs>
  <Slides>24</Slides>
  <Notes>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24</vt:i4>
      </vt:variant>
    </vt:vector>
  </HeadingPairs>
  <TitlesOfParts>
    <vt:vector size="33" baseType="lpstr">
      <vt:lpstr>YAFdJpYuLss 0</vt:lpstr>
      <vt:lpstr>Arial</vt:lpstr>
      <vt:lpstr>Courier New</vt:lpstr>
      <vt:lpstr>Elephant</vt:lpstr>
      <vt:lpstr>Garamond</vt:lpstr>
      <vt:lpstr>Symbol</vt:lpstr>
      <vt:lpstr>Times New Roman</vt:lpstr>
      <vt:lpstr>Univers Condensed</vt:lpstr>
      <vt:lpstr>MimeoVTI</vt:lpstr>
      <vt:lpstr>Faisons délibérer nos étudiant.es sur la transformation écologique des universités </vt:lpstr>
      <vt:lpstr>Démocraties /dérèglement climatique et  perte de biodiversité </vt:lpstr>
      <vt:lpstr>Attachement et difficultés à renoncer aux pratiques écocides</vt:lpstr>
      <vt:lpstr>Nos délibérations</vt:lpstr>
      <vt:lpstr>Présentation PowerPoint</vt:lpstr>
      <vt:lpstr>Le processus</vt:lpstr>
      <vt:lpstr>Présentation PowerPoint</vt:lpstr>
      <vt:lpstr>Pourquoi la délibération ?</vt:lpstr>
      <vt:lpstr>Délibération vs participation</vt:lpstr>
      <vt:lpstr>Conventions citoyennes</vt:lpstr>
      <vt:lpstr>L’Assemblée des Communautés de l’UPEC</vt:lpstr>
      <vt:lpstr>CCE 4 UPEC  L’université de l’avenir - Agir pour une transformation écologique et sociale juste</vt:lpstr>
      <vt:lpstr>SLOWTECH le low tech lab numérique de l’UPEC</vt:lpstr>
      <vt:lpstr>Hackathon low-tech numérique 2023</vt:lpstr>
      <vt:lpstr>Conférence de développement durable de Nantes Université</vt:lpstr>
      <vt:lpstr>Présentation PowerPoint</vt:lpstr>
      <vt:lpstr>CCE sur l’alimentation et l’activité physique de la communauté étudiante Sorbonne Paris Nord Bien manger et Bien bouger. </vt:lpstr>
      <vt:lpstr>CCE sur l’alimentation et l’activité physique de l’USPN</vt:lpstr>
      <vt:lpstr>Présentation PowerPoint</vt:lpstr>
      <vt:lpstr>Diffuser ces dispositifs à partir des universités</vt:lpstr>
      <vt:lpstr>Objectifs du réseau</vt:lpstr>
      <vt:lpstr> </vt:lpstr>
      <vt:lpstr> </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Faisons délibérer nos étudiant.es</dc:title>
  <dc:creator>Emilie Frenkiel</dc:creator>
  <cp:lastModifiedBy>Emilie Frenkiel</cp:lastModifiedBy>
  <cp:revision>29</cp:revision>
  <dcterms:created xsi:type="dcterms:W3CDTF">2024-07-08T17:21:53Z</dcterms:created>
  <dcterms:modified xsi:type="dcterms:W3CDTF">2024-07-09T07:37:42Z</dcterms:modified>
</cp:coreProperties>
</file>