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2" r:id="rId2"/>
  </p:sldMasterIdLst>
  <p:notesMasterIdLst>
    <p:notesMasterId r:id="rId35"/>
  </p:notesMasterIdLst>
  <p:sldIdLst>
    <p:sldId id="257" r:id="rId3"/>
    <p:sldId id="259" r:id="rId4"/>
    <p:sldId id="261" r:id="rId5"/>
    <p:sldId id="262" r:id="rId6"/>
    <p:sldId id="263" r:id="rId7"/>
    <p:sldId id="264" r:id="rId8"/>
    <p:sldId id="290" r:id="rId9"/>
    <p:sldId id="265" r:id="rId10"/>
    <p:sldId id="267" r:id="rId11"/>
    <p:sldId id="268" r:id="rId12"/>
    <p:sldId id="269" r:id="rId13"/>
    <p:sldId id="266" r:id="rId14"/>
    <p:sldId id="270" r:id="rId15"/>
    <p:sldId id="271" r:id="rId16"/>
    <p:sldId id="272" r:id="rId17"/>
    <p:sldId id="273" r:id="rId18"/>
    <p:sldId id="278" r:id="rId19"/>
    <p:sldId id="279" r:id="rId20"/>
    <p:sldId id="280" r:id="rId21"/>
    <p:sldId id="281" r:id="rId22"/>
    <p:sldId id="282" r:id="rId23"/>
    <p:sldId id="274" r:id="rId24"/>
    <p:sldId id="275" r:id="rId25"/>
    <p:sldId id="276" r:id="rId26"/>
    <p:sldId id="277" r:id="rId27"/>
    <p:sldId id="283" r:id="rId28"/>
    <p:sldId id="284" r:id="rId29"/>
    <p:sldId id="286" r:id="rId30"/>
    <p:sldId id="285" r:id="rId31"/>
    <p:sldId id="287" r:id="rId32"/>
    <p:sldId id="288" r:id="rId33"/>
    <p:sldId id="289" r:id="rId34"/>
  </p:sldIdLst>
  <p:sldSz cx="9144000" cy="5143500" type="screen16x9"/>
  <p:notesSz cx="6858000" cy="9144000"/>
  <p:defaultTextStyle>
    <a:defPPr>
      <a:defRPr lang="fr-FR"/>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89BA"/>
    <a:srgbClr val="2387B9"/>
    <a:srgbClr val="407D9B"/>
    <a:srgbClr val="226182"/>
    <a:srgbClr val="E9EC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976" y="-1040"/>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Espace réservé de l'en-tête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1CFFC432-1E92-43C1-B95C-B436CE7329F4}" type="datetimeFigureOut">
              <a:rPr lang="fr-FR"/>
              <a:t>08/07/24</a:t>
            </a:fld>
            <a:endParaRPr lang="fr-FR"/>
          </a:p>
        </p:txBody>
      </p:sp>
      <p:sp>
        <p:nvSpPr>
          <p:cNvPr id="4" name="Espace réservé de l'image des diapositives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5" name="Espace réservé des notes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Espace réservé du pied de page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FDF9A055-91BC-4F76-ADBD-6BCF9DE13285}" type="slidenum">
              <a:rPr lang="fr-FR"/>
              <a:t>‹#›</a:t>
            </a:fld>
            <a:endParaRPr lang="fr-FR"/>
          </a:p>
        </p:txBody>
      </p:sp>
    </p:spTree>
    <p:extLst>
      <p:ext uri="{BB962C8B-B14F-4D97-AF65-F5344CB8AC3E}">
        <p14:creationId xmlns:p14="http://schemas.microsoft.com/office/powerpoint/2010/main" val="3180787640"/>
      </p:ext>
    </p:extLst>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68E9C333-C928-B792-D737-52A681B3A061}"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D4508360-E71C-44F7-C721-B4DCB221523D}" type="slidenum">
              <a:r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Mieux comprendre : pour soi-même ou bien en vue d’un enseignement</a:t>
            </a:r>
          </a:p>
          <a:p>
            <a:r>
              <a:rPr lang="fr-FR" dirty="0"/>
              <a:t>Rappel des 4 thématiques</a:t>
            </a:r>
          </a:p>
        </p:txBody>
      </p:sp>
      <p:sp>
        <p:nvSpPr>
          <p:cNvPr id="4" name="Espace réservé du numéro de diapositive 3"/>
          <p:cNvSpPr>
            <a:spLocks noGrp="1"/>
          </p:cNvSpPr>
          <p:nvPr>
            <p:ph type="sldNum" sz="quarter" idx="10"/>
          </p:nvPr>
        </p:nvSpPr>
        <p:spPr/>
        <p:txBody>
          <a:bodyPr/>
          <a:lstStyle/>
          <a:p>
            <a:pPr>
              <a:defRPr/>
            </a:pPr>
            <a:fld id="{FDF9A055-91BC-4F76-ADBD-6BCF9DE13285}" type="slidenum">
              <a:rPr lang="fr-FR" smtClean="0"/>
              <a:t>3</a:t>
            </a:fld>
            <a:endParaRPr lang="fr-FR"/>
          </a:p>
        </p:txBody>
      </p:sp>
    </p:spTree>
    <p:extLst>
      <p:ext uri="{BB962C8B-B14F-4D97-AF65-F5344CB8AC3E}">
        <p14:creationId xmlns:p14="http://schemas.microsoft.com/office/powerpoint/2010/main" val="2866110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Mieux comprendre : pour soi-même ou bien en vue d’un enseignement</a:t>
            </a:r>
          </a:p>
          <a:p>
            <a:r>
              <a:rPr lang="fr-FR" dirty="0"/>
              <a:t>Rappel des 4 thématiques</a:t>
            </a:r>
          </a:p>
        </p:txBody>
      </p:sp>
      <p:sp>
        <p:nvSpPr>
          <p:cNvPr id="4" name="Espace réservé du numéro de diapositive 3"/>
          <p:cNvSpPr>
            <a:spLocks noGrp="1"/>
          </p:cNvSpPr>
          <p:nvPr>
            <p:ph type="sldNum" sz="quarter" idx="10"/>
          </p:nvPr>
        </p:nvSpPr>
        <p:spPr/>
        <p:txBody>
          <a:bodyPr/>
          <a:lstStyle/>
          <a:p>
            <a:pPr>
              <a:defRPr/>
            </a:pPr>
            <a:fld id="{FDF9A055-91BC-4F76-ADBD-6BCF9DE13285}" type="slidenum">
              <a:rPr lang="fr-FR" smtClean="0"/>
              <a:t>11</a:t>
            </a:fld>
            <a:endParaRPr lang="fr-FR"/>
          </a:p>
        </p:txBody>
      </p:sp>
    </p:spTree>
    <p:extLst>
      <p:ext uri="{BB962C8B-B14F-4D97-AF65-F5344CB8AC3E}">
        <p14:creationId xmlns:p14="http://schemas.microsoft.com/office/powerpoint/2010/main" val="2866110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FDF9A055-91BC-4F76-ADBD-6BCF9DE13285}" type="slidenum">
              <a:rPr lang="fr-FR" smtClean="0"/>
              <a:t>24</a:t>
            </a:fld>
            <a:endParaRPr lang="fr-FR"/>
          </a:p>
        </p:txBody>
      </p:sp>
    </p:spTree>
    <p:extLst>
      <p:ext uri="{BB962C8B-B14F-4D97-AF65-F5344CB8AC3E}">
        <p14:creationId xmlns:p14="http://schemas.microsoft.com/office/powerpoint/2010/main" val="3008294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re partie - Bleu portail">
    <p:spTree>
      <p:nvGrpSpPr>
        <p:cNvPr id="1" name=""/>
        <p:cNvGrpSpPr/>
        <p:nvPr/>
      </p:nvGrpSpPr>
      <p:grpSpPr bwMode="auto">
        <a:xfrm>
          <a:off x="0" y="0"/>
          <a:ext cx="0" cy="0"/>
          <a:chOff x="0" y="0"/>
          <a:chExt cx="0" cy="0"/>
        </a:xfrm>
      </p:grpSpPr>
      <p:pic>
        <p:nvPicPr>
          <p:cNvPr id="5" name="Image 12"/>
          <p:cNvPicPr>
            <a:picLocks noChangeAspect="1"/>
          </p:cNvPicPr>
          <p:nvPr userDrawn="1"/>
        </p:nvPicPr>
        <p:blipFill>
          <a:blip r:embed="rId2"/>
          <a:stretch/>
        </p:blipFill>
        <p:spPr bwMode="auto">
          <a:xfrm rot="10800000">
            <a:off x="-12" y="3212357"/>
            <a:ext cx="9143994" cy="1931143"/>
          </a:xfrm>
          <a:prstGeom prst="rect">
            <a:avLst/>
          </a:prstGeom>
        </p:spPr>
      </p:pic>
      <p:sp>
        <p:nvSpPr>
          <p:cNvPr id="6" name="Rectangle 7"/>
          <p:cNvSpPr/>
          <p:nvPr userDrawn="1"/>
        </p:nvSpPr>
        <p:spPr bwMode="auto">
          <a:xfrm rot="10800000">
            <a:off x="2" y="2857501"/>
            <a:ext cx="9144000" cy="1531127"/>
          </a:xfrm>
          <a:prstGeom prst="rect">
            <a:avLst/>
          </a:prstGeom>
          <a:gradFill>
            <a:gsLst>
              <a:gs pos="0">
                <a:schemeClr val="bg1">
                  <a:alpha val="0"/>
                </a:schemeClr>
              </a:gs>
              <a:gs pos="47292">
                <a:srgbClr val="FFFFFF">
                  <a:alpha val="52000"/>
                </a:srgbClr>
              </a:gs>
              <a:gs pos="80000">
                <a:srgbClr val="FFFFFF">
                  <a:alpha val="86000"/>
                </a:srgb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350"/>
          </a:p>
        </p:txBody>
      </p:sp>
      <p:pic>
        <p:nvPicPr>
          <p:cNvPr id="7" name="Image 3"/>
          <p:cNvPicPr>
            <a:picLocks noChangeAspect="1"/>
          </p:cNvPicPr>
          <p:nvPr userDrawn="1"/>
        </p:nvPicPr>
        <p:blipFill>
          <a:blip r:embed="rId2"/>
          <a:stretch/>
        </p:blipFill>
        <p:spPr bwMode="auto">
          <a:xfrm>
            <a:off x="12" y="-1"/>
            <a:ext cx="9143990" cy="1931142"/>
          </a:xfrm>
          <a:prstGeom prst="rect">
            <a:avLst/>
          </a:prstGeom>
        </p:spPr>
      </p:pic>
      <p:sp>
        <p:nvSpPr>
          <p:cNvPr id="8" name="Rectangle 9"/>
          <p:cNvSpPr/>
          <p:nvPr userDrawn="1"/>
        </p:nvSpPr>
        <p:spPr bwMode="auto">
          <a:xfrm>
            <a:off x="-2" y="781741"/>
            <a:ext cx="9144000" cy="1506514"/>
          </a:xfrm>
          <a:prstGeom prst="rect">
            <a:avLst/>
          </a:prstGeom>
          <a:gradFill>
            <a:gsLst>
              <a:gs pos="0">
                <a:schemeClr val="bg1">
                  <a:alpha val="0"/>
                </a:schemeClr>
              </a:gs>
              <a:gs pos="47292">
                <a:srgbClr val="FFFFFF">
                  <a:alpha val="52000"/>
                </a:srgbClr>
              </a:gs>
              <a:gs pos="80000">
                <a:srgbClr val="FFFFFF">
                  <a:alpha val="86000"/>
                </a:srgb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350"/>
          </a:p>
        </p:txBody>
      </p:sp>
      <p:sp>
        <p:nvSpPr>
          <p:cNvPr id="16" name="Rectangle 15"/>
          <p:cNvSpPr/>
          <p:nvPr userDrawn="1"/>
        </p:nvSpPr>
        <p:spPr bwMode="auto">
          <a:xfrm>
            <a:off x="-4" y="423746"/>
            <a:ext cx="9143998" cy="4296008"/>
          </a:xfrm>
          <a:prstGeom prst="rect">
            <a:avLst/>
          </a:prstGeom>
          <a:gradFill>
            <a:gsLst>
              <a:gs pos="0">
                <a:schemeClr val="bg1">
                  <a:alpha val="0"/>
                </a:schemeClr>
              </a:gs>
              <a:gs pos="35000">
                <a:schemeClr val="bg1"/>
              </a:gs>
              <a:gs pos="65000">
                <a:srgbClr val="FFFFFF"/>
              </a:gs>
              <a:gs pos="100000">
                <a:schemeClr val="bg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Title 1"/>
          <p:cNvSpPr>
            <a:spLocks noGrp="1"/>
          </p:cNvSpPr>
          <p:nvPr>
            <p:ph type="ctrTitle"/>
          </p:nvPr>
        </p:nvSpPr>
        <p:spPr bwMode="auto">
          <a:xfrm>
            <a:off x="685800" y="2019600"/>
            <a:ext cx="7772400" cy="1046526"/>
          </a:xfrm>
          <a:prstGeom prst="rect">
            <a:avLst/>
          </a:prstGeom>
        </p:spPr>
        <p:txBody>
          <a:bodyPr anchor="ctr" anchorCtr="0">
            <a:noAutofit/>
          </a:bodyPr>
          <a:lstStyle>
            <a:lvl1pPr algn="ctr">
              <a:defRPr sz="4050" b="1">
                <a:solidFill>
                  <a:srgbClr val="407D9B"/>
                </a:solidFill>
                <a:latin typeface="+mn-lt"/>
              </a:defRPr>
            </a:lvl1pPr>
          </a:lstStyle>
          <a:p>
            <a:pPr>
              <a:defRPr/>
            </a:pPr>
            <a:r>
              <a:rPr lang="fr-FR"/>
              <a:t>Modifiez le style du titre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Diapo Bleu portail">
    <p:bg>
      <p:bgPr>
        <a:gradFill>
          <a:gsLst>
            <a:gs pos="0">
              <a:srgbClr val="FFFFFF"/>
            </a:gs>
            <a:gs pos="87000">
              <a:schemeClr val="bg1">
                <a:alpha val="0"/>
              </a:schemeClr>
            </a:gs>
          </a:gsLst>
          <a:lin ang="5400000" scaled="1"/>
        </a:gradFill>
        <a:effectLst/>
      </p:bgPr>
    </p:bg>
    <p:spTree>
      <p:nvGrpSpPr>
        <p:cNvPr id="1" name=""/>
        <p:cNvGrpSpPr/>
        <p:nvPr/>
      </p:nvGrpSpPr>
      <p:grpSpPr bwMode="auto">
        <a:xfrm>
          <a:off x="0" y="0"/>
          <a:ext cx="0" cy="0"/>
          <a:chOff x="0" y="0"/>
          <a:chExt cx="0" cy="0"/>
        </a:xfrm>
      </p:grpSpPr>
      <p:sp>
        <p:nvSpPr>
          <p:cNvPr id="11" name="Rectangle 10"/>
          <p:cNvSpPr/>
          <p:nvPr userDrawn="1"/>
        </p:nvSpPr>
        <p:spPr bwMode="auto">
          <a:xfrm>
            <a:off x="1338146" y="678007"/>
            <a:ext cx="7805856" cy="369431"/>
          </a:xfrm>
          <a:prstGeom prst="rect">
            <a:avLst/>
          </a:prstGeom>
          <a:gradFill>
            <a:gsLst>
              <a:gs pos="0">
                <a:srgbClr val="2589BA">
                  <a:alpha val="0"/>
                </a:srgbClr>
              </a:gs>
              <a:gs pos="12000">
                <a:srgbClr val="2589BA">
                  <a:alpha val="15000"/>
                </a:srgbClr>
              </a:gs>
              <a:gs pos="100000">
                <a:srgbClr val="2589BA">
                  <a:alpha val="38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650">
              <a:solidFill>
                <a:srgbClr val="2789BA"/>
              </a:solidFill>
            </a:endParaRPr>
          </a:p>
        </p:txBody>
      </p:sp>
      <p:sp>
        <p:nvSpPr>
          <p:cNvPr id="2" name="Title 1"/>
          <p:cNvSpPr>
            <a:spLocks noGrp="1"/>
          </p:cNvSpPr>
          <p:nvPr>
            <p:ph type="title" hasCustomPrompt="1"/>
          </p:nvPr>
        </p:nvSpPr>
        <p:spPr bwMode="auto">
          <a:xfrm>
            <a:off x="1723295" y="130971"/>
            <a:ext cx="7271239" cy="483392"/>
          </a:xfrm>
          <a:prstGeom prst="rect">
            <a:avLst/>
          </a:prstGeom>
        </p:spPr>
        <p:txBody>
          <a:bodyPr>
            <a:normAutofit/>
          </a:bodyPr>
          <a:lstStyle>
            <a:lvl1pPr>
              <a:defRPr sz="2400" b="1" cap="all" spc="28">
                <a:solidFill>
                  <a:srgbClr val="407D9B"/>
                </a:solidFill>
                <a:latin typeface="+mn-lt"/>
              </a:defRPr>
            </a:lvl1pPr>
          </a:lstStyle>
          <a:p>
            <a:pPr>
              <a:defRPr/>
            </a:pPr>
            <a:r>
              <a:rPr lang="fr-FR"/>
              <a:t>MODIFIEZ LE STYLE DU TITRE</a:t>
            </a:r>
            <a:endParaRPr lang="en-US"/>
          </a:p>
        </p:txBody>
      </p:sp>
      <p:sp>
        <p:nvSpPr>
          <p:cNvPr id="3" name="Content Placeholder 2"/>
          <p:cNvSpPr>
            <a:spLocks noGrp="1"/>
          </p:cNvSpPr>
          <p:nvPr>
            <p:ph idx="1"/>
          </p:nvPr>
        </p:nvSpPr>
        <p:spPr bwMode="auto">
          <a:xfrm>
            <a:off x="1723294" y="1301461"/>
            <a:ext cx="7271239" cy="3684877"/>
          </a:xfrm>
          <a:prstGeom prst="rect">
            <a:avLst/>
          </a:prstGeom>
        </p:spPr>
        <p:txBody>
          <a:bodyPr/>
          <a:lstStyle>
            <a:lvl1pPr marL="334133" indent="-334133">
              <a:lnSpc>
                <a:spcPct val="100000"/>
              </a:lnSpc>
              <a:spcBef>
                <a:spcPts val="1200"/>
              </a:spcBef>
              <a:buClr>
                <a:srgbClr val="6297B2"/>
              </a:buClr>
              <a:buSzPct val="90000"/>
              <a:buFont typeface="Wingdings"/>
              <a:buChar char="n"/>
              <a:defRPr sz="1600"/>
            </a:lvl1pPr>
            <a:lvl2pPr marL="606715" indent="-254996">
              <a:lnSpc>
                <a:spcPct val="100000"/>
              </a:lnSpc>
              <a:buClr>
                <a:srgbClr val="407D9B"/>
              </a:buClr>
              <a:buFont typeface="Arial"/>
              <a:buChar char="•"/>
              <a:defRPr sz="1400"/>
            </a:lvl2pPr>
            <a:lvl3pPr marL="826539" indent="-211032">
              <a:lnSpc>
                <a:spcPct val="100000"/>
              </a:lnSpc>
              <a:buClr>
                <a:srgbClr val="1E5876"/>
              </a:buClr>
              <a:buFont typeface="Calibri"/>
              <a:buChar char="-"/>
              <a:defRPr sz="1400"/>
            </a:lvl3pPr>
            <a:lvl4pPr marL="1072742" indent="-211032">
              <a:lnSpc>
                <a:spcPct val="100000"/>
              </a:lnSpc>
              <a:defRPr sz="1200"/>
            </a:lvl4pPr>
            <a:lvl5pPr marL="1327738" indent="-211032">
              <a:lnSpc>
                <a:spcPct val="100000"/>
              </a:lnSpc>
              <a:defRPr sz="1200"/>
            </a:lvl5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10" name="Espace réservé du texte 9"/>
          <p:cNvSpPr>
            <a:spLocks noGrp="1"/>
          </p:cNvSpPr>
          <p:nvPr>
            <p:ph type="body" sz="quarter" idx="10" hasCustomPrompt="1"/>
          </p:nvPr>
        </p:nvSpPr>
        <p:spPr bwMode="auto">
          <a:xfrm>
            <a:off x="1723295" y="691783"/>
            <a:ext cx="7271239" cy="328613"/>
          </a:xfrm>
          <a:prstGeom prst="rect">
            <a:avLst/>
          </a:prstGeom>
        </p:spPr>
        <p:txBody>
          <a:bodyPr/>
          <a:lstStyle>
            <a:lvl1pPr marL="0" indent="0">
              <a:buNone/>
              <a:defRPr sz="2000">
                <a:solidFill>
                  <a:srgbClr val="407D9B"/>
                </a:solidFill>
                <a:latin typeface="+mj-lt"/>
              </a:defRPr>
            </a:lvl1pPr>
          </a:lstStyle>
          <a:p>
            <a:pPr lvl="0">
              <a:defRPr/>
            </a:pPr>
            <a:r>
              <a:rPr lang="fr-FR"/>
              <a:t>Modifiez les styles du texte du masque</a:t>
            </a:r>
            <a:endParaRPr/>
          </a:p>
        </p:txBody>
      </p:sp>
      <p:sp>
        <p:nvSpPr>
          <p:cNvPr id="7" name="Espace réservé du numéro de diapositive 2"/>
          <p:cNvSpPr>
            <a:spLocks noGrp="1"/>
          </p:cNvSpPr>
          <p:nvPr>
            <p:ph type="sldNum" sz="quarter" idx="4"/>
          </p:nvPr>
        </p:nvSpPr>
        <p:spPr bwMode="auto">
          <a:xfrm>
            <a:off x="187953" y="4455134"/>
            <a:ext cx="464129" cy="274637"/>
          </a:xfrm>
          <a:prstGeom prst="rect">
            <a:avLst/>
          </a:prstGeom>
        </p:spPr>
        <p:txBody>
          <a:bodyPr vert="horz" lIns="91440" tIns="45720" rIns="91440" bIns="45720" rtlCol="0" anchor="ctr"/>
          <a:lstStyle>
            <a:lvl1pPr algn="r">
              <a:defRPr sz="1200" b="1">
                <a:solidFill>
                  <a:srgbClr val="407D9B"/>
                </a:solidFill>
              </a:defRPr>
            </a:lvl1pPr>
          </a:lstStyle>
          <a:p>
            <a:pPr>
              <a:defRPr/>
            </a:pPr>
            <a:fld id="{7773EFB3-3737-4BFE-8E14-B36AB29AC9BB}" type="slidenum">
              <a:rPr lang="fr-FR"/>
              <a:t>‹#›</a:t>
            </a:fld>
            <a:endParaRPr lang="fr-FR"/>
          </a:p>
        </p:txBody>
      </p:sp>
      <p:sp>
        <p:nvSpPr>
          <p:cNvPr id="8" name="Espace réservé du numéro de diapositive 2"/>
          <p:cNvSpPr txBox="1"/>
          <p:nvPr userDrawn="1"/>
        </p:nvSpPr>
        <p:spPr bwMode="auto">
          <a:xfrm>
            <a:off x="8540633" y="4612341"/>
            <a:ext cx="464129" cy="395197"/>
          </a:xfrm>
          <a:prstGeom prst="rect">
            <a:avLst/>
          </a:prstGeom>
        </p:spPr>
        <p:txBody>
          <a:bodyPr vert="horz" lIns="91440" tIns="45720" rIns="91440" bIns="45720" rtlCol="0" anchor="ctr"/>
          <a:lstStyle>
            <a:defPPr>
              <a:defRPr lang="fr-FR"/>
            </a:defPPr>
            <a:lvl1pPr marL="0" algn="ctr" defTabSz="457200">
              <a:defRPr sz="1600" b="1">
                <a:solidFill>
                  <a:srgbClr val="B8D4E2"/>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fld id="{7773EFB3-3737-4BFE-8E14-B36AB29AC9BB}" type="slidenum">
              <a:rPr lang="fr-F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Diapo vide - Bleu portail">
    <p:spTree>
      <p:nvGrpSpPr>
        <p:cNvPr id="1" name=""/>
        <p:cNvGrpSpPr/>
        <p:nvPr/>
      </p:nvGrpSpPr>
      <p:grpSpPr bwMode="auto">
        <a:xfrm>
          <a:off x="0" y="0"/>
          <a:ext cx="0" cy="0"/>
          <a:chOff x="0" y="0"/>
          <a:chExt cx="0" cy="0"/>
        </a:xfrm>
      </p:grpSpPr>
      <p:sp>
        <p:nvSpPr>
          <p:cNvPr id="2" name="Espace réservé du numéro de diapositive 2"/>
          <p:cNvSpPr>
            <a:spLocks noGrp="1"/>
          </p:cNvSpPr>
          <p:nvPr>
            <p:ph type="sldNum" sz="quarter" idx="4"/>
          </p:nvPr>
        </p:nvSpPr>
        <p:spPr bwMode="auto">
          <a:xfrm>
            <a:off x="187953" y="4455134"/>
            <a:ext cx="464129" cy="274637"/>
          </a:xfrm>
          <a:prstGeom prst="rect">
            <a:avLst/>
          </a:prstGeom>
        </p:spPr>
        <p:txBody>
          <a:bodyPr vert="horz" lIns="91440" tIns="45720" rIns="91440" bIns="45720" rtlCol="0" anchor="ctr"/>
          <a:lstStyle>
            <a:lvl1pPr algn="r">
              <a:defRPr sz="1200" b="1">
                <a:solidFill>
                  <a:srgbClr val="407D9B"/>
                </a:solidFill>
              </a:defRPr>
            </a:lvl1pPr>
          </a:lstStyle>
          <a:p>
            <a:pPr>
              <a:defRPr/>
            </a:pPr>
            <a:fld id="{7773EFB3-3737-4BFE-8E14-B36AB29AC9BB}" type="slidenum">
              <a:rPr lang="fr-FR"/>
              <a:t>‹#›</a:t>
            </a:fld>
            <a:endParaRPr lang="fr-FR"/>
          </a:p>
        </p:txBody>
      </p:sp>
      <p:sp>
        <p:nvSpPr>
          <p:cNvPr id="3" name="Espace réservé du numéro de diapositive 2"/>
          <p:cNvSpPr txBox="1"/>
          <p:nvPr userDrawn="1"/>
        </p:nvSpPr>
        <p:spPr bwMode="auto">
          <a:xfrm>
            <a:off x="8540633" y="4612341"/>
            <a:ext cx="464129" cy="395197"/>
          </a:xfrm>
          <a:prstGeom prst="rect">
            <a:avLst/>
          </a:prstGeom>
        </p:spPr>
        <p:txBody>
          <a:bodyPr vert="horz" lIns="91440" tIns="45720" rIns="91440" bIns="45720" rtlCol="0" anchor="ctr"/>
          <a:lstStyle>
            <a:defPPr>
              <a:defRPr lang="fr-FR"/>
            </a:defPPr>
            <a:lvl1pPr marL="0" algn="ctr" defTabSz="457200">
              <a:defRPr sz="1600" b="1">
                <a:solidFill>
                  <a:srgbClr val="B8D4E2"/>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fld id="{7773EFB3-3737-4BFE-8E14-B36AB29AC9BB}" type="slidenum">
              <a:rPr lang="fr-F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userDrawn="1">
  <p:cSld name="Titre Diaporama">
    <p:spTree>
      <p:nvGrpSpPr>
        <p:cNvPr id="1" name=""/>
        <p:cNvGrpSpPr/>
        <p:nvPr/>
      </p:nvGrpSpPr>
      <p:grpSpPr bwMode="auto">
        <a:xfrm>
          <a:off x="0" y="0"/>
          <a:ext cx="0" cy="0"/>
          <a:chOff x="0" y="0"/>
          <a:chExt cx="0" cy="0"/>
        </a:xfrm>
      </p:grpSpPr>
      <p:pic>
        <p:nvPicPr>
          <p:cNvPr id="11" name="Image 13"/>
          <p:cNvPicPr>
            <a:picLocks noChangeAspect="1"/>
          </p:cNvPicPr>
          <p:nvPr/>
        </p:nvPicPr>
        <p:blipFill>
          <a:blip r:embed="rId2"/>
          <a:stretch/>
        </p:blipFill>
        <p:spPr bwMode="auto">
          <a:xfrm>
            <a:off x="3506015" y="850771"/>
            <a:ext cx="2131970" cy="952724"/>
          </a:xfrm>
          <a:prstGeom prst="rect">
            <a:avLst/>
          </a:prstGeom>
        </p:spPr>
      </p:pic>
      <p:grpSp>
        <p:nvGrpSpPr>
          <p:cNvPr id="21" name="Groupe 20"/>
          <p:cNvGrpSpPr/>
          <p:nvPr userDrawn="1"/>
        </p:nvGrpSpPr>
        <p:grpSpPr bwMode="auto">
          <a:xfrm>
            <a:off x="-10" y="-20320"/>
            <a:ext cx="9144000" cy="2305843"/>
            <a:chOff x="0" y="-353813"/>
            <a:chExt cx="9144000" cy="2305843"/>
          </a:xfrm>
        </p:grpSpPr>
        <p:pic>
          <p:nvPicPr>
            <p:cNvPr id="12" name="Image 3"/>
            <p:cNvPicPr>
              <a:picLocks noChangeAspect="1"/>
            </p:cNvPicPr>
            <p:nvPr userDrawn="1"/>
          </p:nvPicPr>
          <p:blipFill>
            <a:blip r:embed="rId3"/>
            <a:srcRect t="-868" b="-1"/>
            <a:stretch/>
          </p:blipFill>
          <p:spPr bwMode="auto">
            <a:xfrm>
              <a:off x="0" y="-353813"/>
              <a:ext cx="9144000" cy="2305843"/>
            </a:xfrm>
            <a:prstGeom prst="rect">
              <a:avLst/>
            </a:prstGeom>
          </p:spPr>
        </p:pic>
        <p:sp>
          <p:nvSpPr>
            <p:cNvPr id="13" name="Rectangle 9"/>
            <p:cNvSpPr/>
            <p:nvPr userDrawn="1"/>
          </p:nvSpPr>
          <p:spPr bwMode="auto">
            <a:xfrm>
              <a:off x="0" y="211347"/>
              <a:ext cx="9144000" cy="1740683"/>
            </a:xfrm>
            <a:prstGeom prst="rect">
              <a:avLst/>
            </a:prstGeom>
            <a:gradFill>
              <a:gsLst>
                <a:gs pos="0">
                  <a:schemeClr val="bg1">
                    <a:alpha val="0"/>
                  </a:schemeClr>
                </a:gs>
                <a:gs pos="47292">
                  <a:srgbClr val="FFFFFF">
                    <a:alpha val="52000"/>
                  </a:srgbClr>
                </a:gs>
                <a:gs pos="80000">
                  <a:srgbClr val="FFFFFF">
                    <a:alpha val="86000"/>
                  </a:srgb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pSp>
      <p:grpSp>
        <p:nvGrpSpPr>
          <p:cNvPr id="20" name="Groupe 19"/>
          <p:cNvGrpSpPr/>
          <p:nvPr userDrawn="1"/>
        </p:nvGrpSpPr>
        <p:grpSpPr bwMode="auto">
          <a:xfrm>
            <a:off x="-10" y="2885048"/>
            <a:ext cx="9144000" cy="2254937"/>
            <a:chOff x="0" y="3174173"/>
            <a:chExt cx="9144000" cy="2254937"/>
          </a:xfrm>
        </p:grpSpPr>
        <p:pic>
          <p:nvPicPr>
            <p:cNvPr id="14" name="Image 3"/>
            <p:cNvPicPr>
              <a:picLocks noChangeAspect="1"/>
            </p:cNvPicPr>
            <p:nvPr userDrawn="1"/>
          </p:nvPicPr>
          <p:blipFill>
            <a:blip r:embed="rId3"/>
            <a:srcRect t="1359" b="-1"/>
            <a:stretch/>
          </p:blipFill>
          <p:spPr bwMode="auto">
            <a:xfrm rot="10800000">
              <a:off x="0" y="3174173"/>
              <a:ext cx="9144000" cy="2254937"/>
            </a:xfrm>
            <a:prstGeom prst="rect">
              <a:avLst/>
            </a:prstGeom>
          </p:spPr>
        </p:pic>
        <p:sp>
          <p:nvSpPr>
            <p:cNvPr id="15" name="Rectangle 9"/>
            <p:cNvSpPr/>
            <p:nvPr userDrawn="1"/>
          </p:nvSpPr>
          <p:spPr bwMode="auto">
            <a:xfrm rot="10800000">
              <a:off x="0" y="3174174"/>
              <a:ext cx="9144000" cy="1740683"/>
            </a:xfrm>
            <a:prstGeom prst="rect">
              <a:avLst/>
            </a:prstGeom>
            <a:gradFill>
              <a:gsLst>
                <a:gs pos="0">
                  <a:schemeClr val="bg1">
                    <a:alpha val="0"/>
                  </a:schemeClr>
                </a:gs>
                <a:gs pos="47292">
                  <a:srgbClr val="FFFFFF">
                    <a:alpha val="52000"/>
                  </a:srgbClr>
                </a:gs>
                <a:gs pos="80000">
                  <a:srgbClr val="FFFFFF">
                    <a:alpha val="86000"/>
                  </a:srgb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pSp>
      <p:sp>
        <p:nvSpPr>
          <p:cNvPr id="16" name="Rectangle 15"/>
          <p:cNvSpPr/>
          <p:nvPr userDrawn="1"/>
        </p:nvSpPr>
        <p:spPr bwMode="auto">
          <a:xfrm>
            <a:off x="-4" y="423746"/>
            <a:ext cx="9143998" cy="4296008"/>
          </a:xfrm>
          <a:prstGeom prst="rect">
            <a:avLst/>
          </a:prstGeom>
          <a:gradFill>
            <a:gsLst>
              <a:gs pos="0">
                <a:schemeClr val="bg1">
                  <a:alpha val="0"/>
                </a:schemeClr>
              </a:gs>
              <a:gs pos="35000">
                <a:schemeClr val="bg1"/>
              </a:gs>
              <a:gs pos="65000">
                <a:srgbClr val="FFFFFF"/>
              </a:gs>
              <a:gs pos="100000">
                <a:schemeClr val="bg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7" name="Title 1"/>
          <p:cNvSpPr>
            <a:spLocks noGrp="1"/>
          </p:cNvSpPr>
          <p:nvPr>
            <p:ph type="ctrTitle"/>
          </p:nvPr>
        </p:nvSpPr>
        <p:spPr bwMode="auto">
          <a:xfrm>
            <a:off x="685800" y="1957421"/>
            <a:ext cx="7772400" cy="1046526"/>
          </a:xfrm>
          <a:prstGeom prst="rect">
            <a:avLst/>
          </a:prstGeom>
        </p:spPr>
        <p:txBody>
          <a:bodyPr anchor="ctr" anchorCtr="0">
            <a:normAutofit/>
          </a:bodyPr>
          <a:lstStyle>
            <a:lvl1pPr algn="ctr">
              <a:defRPr sz="4050" b="1">
                <a:solidFill>
                  <a:srgbClr val="1E5876"/>
                </a:solidFill>
                <a:latin typeface="+mn-lt"/>
              </a:defRPr>
            </a:lvl1pPr>
          </a:lstStyle>
          <a:p>
            <a:pPr>
              <a:defRPr/>
            </a:pPr>
            <a:r>
              <a:rPr lang="fr-FR"/>
              <a:t>Modifiez le style du titre</a:t>
            </a:r>
            <a:endParaRPr lang="en-US"/>
          </a:p>
        </p:txBody>
      </p:sp>
      <p:sp>
        <p:nvSpPr>
          <p:cNvPr id="18" name="Subtitle 2"/>
          <p:cNvSpPr>
            <a:spLocks noGrp="1"/>
          </p:cNvSpPr>
          <p:nvPr>
            <p:ph type="subTitle" idx="1"/>
          </p:nvPr>
        </p:nvSpPr>
        <p:spPr bwMode="auto">
          <a:xfrm>
            <a:off x="1143000" y="3015854"/>
            <a:ext cx="6858000" cy="723594"/>
          </a:xfrm>
          <a:prstGeom prst="rect">
            <a:avLst/>
          </a:prstGeom>
        </p:spPr>
        <p:txBody>
          <a:bodyPr anchor="ctr" anchorCtr="0">
            <a:normAutofit/>
          </a:bodyPr>
          <a:lstStyle>
            <a:lvl1pPr marL="0" indent="0" algn="ctr">
              <a:buNone/>
              <a:defRPr sz="2600" i="1">
                <a:solidFill>
                  <a:srgbClr val="1E5876"/>
                </a:solidFill>
              </a:defRPr>
            </a:lvl1pPr>
            <a:lvl2pPr marL="422063" indent="0" algn="ctr">
              <a:buNone/>
              <a:defRPr sz="1850"/>
            </a:lvl2pPr>
            <a:lvl3pPr marL="844125" indent="0" algn="ctr">
              <a:buNone/>
              <a:defRPr sz="1650"/>
            </a:lvl3pPr>
            <a:lvl4pPr marL="1266187" indent="0" algn="ctr">
              <a:buNone/>
              <a:defRPr sz="1500"/>
            </a:lvl4pPr>
            <a:lvl5pPr marL="1688250" indent="0" algn="ctr">
              <a:buNone/>
              <a:defRPr sz="1500"/>
            </a:lvl5pPr>
            <a:lvl6pPr marL="2110312" indent="0" algn="ctr">
              <a:buNone/>
              <a:defRPr sz="1500"/>
            </a:lvl6pPr>
            <a:lvl7pPr marL="2532374" indent="0" algn="ctr">
              <a:buNone/>
              <a:defRPr sz="1500"/>
            </a:lvl7pPr>
            <a:lvl8pPr marL="2954437" indent="0" algn="ctr">
              <a:buNone/>
              <a:defRPr sz="1500"/>
            </a:lvl8pPr>
            <a:lvl9pPr marL="3376499" indent="0" algn="ctr">
              <a:buNone/>
              <a:defRPr sz="1500"/>
            </a:lvl9pPr>
          </a:lstStyle>
          <a:p>
            <a:pPr>
              <a:defRPr/>
            </a:pPr>
            <a:r>
              <a:rPr lang="fr-FR"/>
              <a:t>Modifiez le style des sous-titres du masque</a:t>
            </a:r>
            <a:endParaRPr lang="en-US"/>
          </a:p>
        </p:txBody>
      </p:sp>
      <p:pic>
        <p:nvPicPr>
          <p:cNvPr id="19" name="Image 18"/>
          <p:cNvPicPr/>
          <p:nvPr userDrawn="1"/>
        </p:nvPicPr>
        <p:blipFill>
          <a:blip r:embed="rId4"/>
          <a:stretch/>
        </p:blipFill>
        <p:spPr bwMode="auto">
          <a:xfrm>
            <a:off x="3339107" y="312080"/>
            <a:ext cx="2465787" cy="140141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re Diaporama Bleu">
    <p:spTree>
      <p:nvGrpSpPr>
        <p:cNvPr id="1" name=""/>
        <p:cNvGrpSpPr/>
        <p:nvPr/>
      </p:nvGrpSpPr>
      <p:grpSpPr bwMode="auto">
        <a:xfrm>
          <a:off x="0" y="0"/>
          <a:ext cx="0" cy="0"/>
          <a:chOff x="0" y="0"/>
          <a:chExt cx="0" cy="0"/>
        </a:xfrm>
      </p:grpSpPr>
      <p:grpSp>
        <p:nvGrpSpPr>
          <p:cNvPr id="4" name="Groupe 3"/>
          <p:cNvGrpSpPr/>
          <p:nvPr userDrawn="1"/>
        </p:nvGrpSpPr>
        <p:grpSpPr bwMode="auto">
          <a:xfrm>
            <a:off x="-7393" y="-11907"/>
            <a:ext cx="9151391" cy="1931946"/>
            <a:chOff x="0" y="-616492"/>
            <a:chExt cx="12201855" cy="2575928"/>
          </a:xfrm>
        </p:grpSpPr>
        <p:pic>
          <p:nvPicPr>
            <p:cNvPr id="9" name="Espace réservé du contenu 5"/>
            <p:cNvPicPr>
              <a:picLocks noChangeAspect="1"/>
            </p:cNvPicPr>
            <p:nvPr userDrawn="1"/>
          </p:nvPicPr>
          <p:blipFill>
            <a:blip r:embed="rId2"/>
            <a:srcRect t="-1" b="15557"/>
            <a:stretch/>
          </p:blipFill>
          <p:spPr bwMode="auto">
            <a:xfrm>
              <a:off x="0" y="-616492"/>
              <a:ext cx="12201855" cy="2575927"/>
            </a:xfrm>
            <a:prstGeom prst="rect">
              <a:avLst/>
            </a:prstGeom>
          </p:spPr>
        </p:pic>
        <p:sp>
          <p:nvSpPr>
            <p:cNvPr id="10" name="Rectangle 9"/>
            <p:cNvSpPr/>
            <p:nvPr userDrawn="1"/>
          </p:nvSpPr>
          <p:spPr bwMode="auto">
            <a:xfrm>
              <a:off x="0" y="895358"/>
              <a:ext cx="12201854" cy="1064077"/>
            </a:xfrm>
            <a:prstGeom prst="rect">
              <a:avLst/>
            </a:prstGeom>
            <a:gradFill>
              <a:gsLst>
                <a:gs pos="0">
                  <a:schemeClr val="bg1">
                    <a:alpha val="0"/>
                  </a:schemeClr>
                </a:gs>
                <a:gs pos="47292">
                  <a:srgbClr val="FFFFFF">
                    <a:alpha val="52000"/>
                  </a:srgbClr>
                </a:gs>
                <a:gs pos="80000">
                  <a:srgbClr val="FFFFFF">
                    <a:alpha val="86000"/>
                  </a:srgb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650"/>
            </a:p>
          </p:txBody>
        </p:sp>
      </p:grpSp>
      <p:grpSp>
        <p:nvGrpSpPr>
          <p:cNvPr id="5" name="Groupe 4"/>
          <p:cNvGrpSpPr/>
          <p:nvPr userDrawn="1"/>
        </p:nvGrpSpPr>
        <p:grpSpPr bwMode="auto">
          <a:xfrm rot="10800000">
            <a:off x="2" y="3211554"/>
            <a:ext cx="9151391" cy="1931946"/>
            <a:chOff x="0" y="-616492"/>
            <a:chExt cx="12201855" cy="2575928"/>
          </a:xfrm>
        </p:grpSpPr>
        <p:pic>
          <p:nvPicPr>
            <p:cNvPr id="6" name="Espace réservé du contenu 5"/>
            <p:cNvPicPr>
              <a:picLocks noChangeAspect="1"/>
            </p:cNvPicPr>
            <p:nvPr userDrawn="1"/>
          </p:nvPicPr>
          <p:blipFill>
            <a:blip r:embed="rId2"/>
            <a:srcRect t="-1" b="15557"/>
            <a:stretch/>
          </p:blipFill>
          <p:spPr bwMode="auto">
            <a:xfrm>
              <a:off x="0" y="-616492"/>
              <a:ext cx="12201855" cy="2575927"/>
            </a:xfrm>
            <a:prstGeom prst="rect">
              <a:avLst/>
            </a:prstGeom>
          </p:spPr>
        </p:pic>
        <p:sp>
          <p:nvSpPr>
            <p:cNvPr id="12" name="Rectangle 11"/>
            <p:cNvSpPr/>
            <p:nvPr userDrawn="1"/>
          </p:nvSpPr>
          <p:spPr bwMode="auto">
            <a:xfrm>
              <a:off x="0" y="895358"/>
              <a:ext cx="12201854" cy="1064077"/>
            </a:xfrm>
            <a:prstGeom prst="rect">
              <a:avLst/>
            </a:prstGeom>
            <a:gradFill>
              <a:gsLst>
                <a:gs pos="0">
                  <a:schemeClr val="bg1">
                    <a:alpha val="0"/>
                  </a:schemeClr>
                </a:gs>
                <a:gs pos="47292">
                  <a:srgbClr val="FFFFFF">
                    <a:alpha val="52000"/>
                  </a:srgbClr>
                </a:gs>
                <a:gs pos="80000">
                  <a:srgbClr val="FFFFFF">
                    <a:alpha val="86000"/>
                  </a:srgb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650"/>
            </a:p>
          </p:txBody>
        </p:sp>
      </p:grpSp>
      <p:sp>
        <p:nvSpPr>
          <p:cNvPr id="13" name="Rectangle 12"/>
          <p:cNvSpPr/>
          <p:nvPr userDrawn="1"/>
        </p:nvSpPr>
        <p:spPr bwMode="auto">
          <a:xfrm>
            <a:off x="-4" y="423746"/>
            <a:ext cx="9143998" cy="4296008"/>
          </a:xfrm>
          <a:prstGeom prst="rect">
            <a:avLst/>
          </a:prstGeom>
          <a:gradFill>
            <a:gsLst>
              <a:gs pos="0">
                <a:schemeClr val="bg1">
                  <a:alpha val="0"/>
                </a:schemeClr>
              </a:gs>
              <a:gs pos="35000">
                <a:schemeClr val="bg1"/>
              </a:gs>
              <a:gs pos="65000">
                <a:srgbClr val="FFFFFF"/>
              </a:gs>
              <a:gs pos="100000">
                <a:schemeClr val="bg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 name="Title 1"/>
          <p:cNvSpPr>
            <a:spLocks noGrp="1"/>
          </p:cNvSpPr>
          <p:nvPr>
            <p:ph type="ctrTitle"/>
          </p:nvPr>
        </p:nvSpPr>
        <p:spPr bwMode="auto">
          <a:xfrm>
            <a:off x="685800" y="1863285"/>
            <a:ext cx="7772400" cy="1046526"/>
          </a:xfrm>
          <a:prstGeom prst="rect">
            <a:avLst/>
          </a:prstGeom>
        </p:spPr>
        <p:txBody>
          <a:bodyPr anchor="ctr" anchorCtr="0">
            <a:normAutofit/>
          </a:bodyPr>
          <a:lstStyle>
            <a:lvl1pPr algn="ctr">
              <a:defRPr sz="4050" b="1">
                <a:solidFill>
                  <a:srgbClr val="1E5876"/>
                </a:solidFill>
                <a:latin typeface="+mn-lt"/>
              </a:defRPr>
            </a:lvl1pPr>
          </a:lstStyle>
          <a:p>
            <a:pPr>
              <a:defRPr/>
            </a:pPr>
            <a:r>
              <a:rPr lang="fr-FR"/>
              <a:t>Modifiez le style du titre</a:t>
            </a:r>
            <a:endParaRPr lang="en-US"/>
          </a:p>
        </p:txBody>
      </p:sp>
      <p:sp>
        <p:nvSpPr>
          <p:cNvPr id="3" name="Subtitle 2"/>
          <p:cNvSpPr>
            <a:spLocks noGrp="1"/>
          </p:cNvSpPr>
          <p:nvPr>
            <p:ph type="subTitle" idx="1"/>
          </p:nvPr>
        </p:nvSpPr>
        <p:spPr bwMode="auto">
          <a:xfrm>
            <a:off x="1143000" y="2921718"/>
            <a:ext cx="6858000" cy="723594"/>
          </a:xfrm>
          <a:prstGeom prst="rect">
            <a:avLst/>
          </a:prstGeom>
        </p:spPr>
        <p:txBody>
          <a:bodyPr anchor="ctr" anchorCtr="0">
            <a:normAutofit/>
          </a:bodyPr>
          <a:lstStyle>
            <a:lvl1pPr marL="0" indent="0" algn="ctr">
              <a:buNone/>
              <a:defRPr sz="2600" i="1">
                <a:solidFill>
                  <a:srgbClr val="1E5876"/>
                </a:solidFill>
              </a:defRPr>
            </a:lvl1pPr>
            <a:lvl2pPr marL="422063" indent="0" algn="ctr">
              <a:buNone/>
              <a:defRPr sz="1850"/>
            </a:lvl2pPr>
            <a:lvl3pPr marL="844125" indent="0" algn="ctr">
              <a:buNone/>
              <a:defRPr sz="1650"/>
            </a:lvl3pPr>
            <a:lvl4pPr marL="1266187" indent="0" algn="ctr">
              <a:buNone/>
              <a:defRPr sz="1500"/>
            </a:lvl4pPr>
            <a:lvl5pPr marL="1688250" indent="0" algn="ctr">
              <a:buNone/>
              <a:defRPr sz="1500"/>
            </a:lvl5pPr>
            <a:lvl6pPr marL="2110312" indent="0" algn="ctr">
              <a:buNone/>
              <a:defRPr sz="1500"/>
            </a:lvl6pPr>
            <a:lvl7pPr marL="2532374" indent="0" algn="ctr">
              <a:buNone/>
              <a:defRPr sz="1500"/>
            </a:lvl7pPr>
            <a:lvl8pPr marL="2954437" indent="0" algn="ctr">
              <a:buNone/>
              <a:defRPr sz="1500"/>
            </a:lvl8pPr>
            <a:lvl9pPr marL="3376499" indent="0" algn="ctr">
              <a:buNone/>
              <a:defRPr sz="1500"/>
            </a:lvl9pPr>
          </a:lstStyle>
          <a:p>
            <a:pPr>
              <a:defRPr/>
            </a:pPr>
            <a:r>
              <a:rPr lang="fr-FR"/>
              <a:t>Modifiez le style des sous-titres du masque</a:t>
            </a:r>
            <a:endParaRPr lang="en-US"/>
          </a:p>
        </p:txBody>
      </p:sp>
      <p:pic>
        <p:nvPicPr>
          <p:cNvPr id="14" name="Image 13"/>
          <p:cNvPicPr/>
          <p:nvPr userDrawn="1"/>
        </p:nvPicPr>
        <p:blipFill>
          <a:blip r:embed="rId3"/>
          <a:stretch/>
        </p:blipFill>
        <p:spPr bwMode="auto">
          <a:xfrm>
            <a:off x="3290035" y="364878"/>
            <a:ext cx="2563932" cy="145719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pic>
        <p:nvPicPr>
          <p:cNvPr id="7" name="Espace réservé du contenu 5"/>
          <p:cNvPicPr>
            <a:picLocks noChangeAspect="1"/>
          </p:cNvPicPr>
          <p:nvPr userDrawn="1"/>
        </p:nvPicPr>
        <p:blipFill>
          <a:blip r:embed="rId5"/>
          <a:srcRect l="12912" r="12912"/>
          <a:stretch/>
        </p:blipFill>
        <p:spPr bwMode="auto">
          <a:xfrm rot="16199999">
            <a:off x="-1704979" y="1704979"/>
            <a:ext cx="5143504" cy="1733546"/>
          </a:xfrm>
          <a:prstGeom prst="rect">
            <a:avLst/>
          </a:prstGeom>
        </p:spPr>
      </p:pic>
      <p:sp>
        <p:nvSpPr>
          <p:cNvPr id="9" name="Rectangle 8"/>
          <p:cNvSpPr/>
          <p:nvPr userDrawn="1"/>
        </p:nvSpPr>
        <p:spPr bwMode="auto">
          <a:xfrm rot="5400000">
            <a:off x="-1563034" y="1846921"/>
            <a:ext cx="5143504" cy="1449657"/>
          </a:xfrm>
          <a:prstGeom prst="rect">
            <a:avLst/>
          </a:prstGeom>
          <a:gradFill>
            <a:gsLst>
              <a:gs pos="0">
                <a:srgbClr val="FFFFFF"/>
              </a:gs>
              <a:gs pos="87000">
                <a:schemeClr val="bg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1" name="Rectangle 10"/>
          <p:cNvSpPr/>
          <p:nvPr userDrawn="1"/>
        </p:nvSpPr>
        <p:spPr bwMode="auto">
          <a:xfrm rot="5400000">
            <a:off x="-1475621" y="1846917"/>
            <a:ext cx="5143504" cy="1449657"/>
          </a:xfrm>
          <a:prstGeom prst="rect">
            <a:avLst/>
          </a:prstGeom>
          <a:gradFill>
            <a:gsLst>
              <a:gs pos="0">
                <a:srgbClr val="FFFFFF"/>
              </a:gs>
              <a:gs pos="87000">
                <a:schemeClr val="bg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8" name="Image 7"/>
          <p:cNvPicPr>
            <a:picLocks noChangeAspect="1"/>
          </p:cNvPicPr>
          <p:nvPr userDrawn="1"/>
        </p:nvPicPr>
        <p:blipFill>
          <a:blip r:embed="rId6"/>
          <a:stretch/>
        </p:blipFill>
        <p:spPr bwMode="auto">
          <a:xfrm>
            <a:off x="120046" y="104571"/>
            <a:ext cx="1077519" cy="612403"/>
          </a:xfrm>
          <a:prstGeom prst="rect">
            <a:avLst/>
          </a:prstGeom>
          <a:effectLst>
            <a:outerShdw blurRad="431800" dist="12700" dir="7140000" sx="104000" sy="104000" algn="ctr" rotWithShape="0">
              <a:schemeClr val="bg1"/>
            </a:outerShdw>
          </a:effectLst>
        </p:spPr>
      </p:pic>
      <p:sp>
        <p:nvSpPr>
          <p:cNvPr id="3" name="Espace réservé du numéro de diapositive 2"/>
          <p:cNvSpPr>
            <a:spLocks noGrp="1"/>
          </p:cNvSpPr>
          <p:nvPr>
            <p:ph type="sldNum" sz="quarter" idx="4"/>
          </p:nvPr>
        </p:nvSpPr>
        <p:spPr bwMode="auto">
          <a:xfrm>
            <a:off x="8540633" y="4612341"/>
            <a:ext cx="464129" cy="395197"/>
          </a:xfrm>
          <a:prstGeom prst="rect">
            <a:avLst/>
          </a:prstGeom>
        </p:spPr>
        <p:txBody>
          <a:bodyPr vert="horz" lIns="91440" tIns="45720" rIns="91440" bIns="45720" rtlCol="0" anchor="ctr"/>
          <a:lstStyle>
            <a:lvl1pPr algn="ctr">
              <a:defRPr sz="1600" b="1">
                <a:solidFill>
                  <a:srgbClr val="B8D4E2"/>
                </a:solidFill>
              </a:defRPr>
            </a:lvl1pPr>
          </a:lstStyle>
          <a:p>
            <a:pPr>
              <a:defRPr/>
            </a:pPr>
            <a:fld id="{7773EFB3-3737-4BFE-8E14-B36AB29AC9BB}" type="slidenum">
              <a:rPr lang="fr-F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p:txStyles>
    <p:titleStyle>
      <a:lvl1pPr algn="l" defTabSz="685800">
        <a:lnSpc>
          <a:spcPct val="90000"/>
        </a:lnSpc>
        <a:spcBef>
          <a:spcPts val="0"/>
        </a:spcBef>
        <a:buNone/>
        <a:defRPr sz="3300">
          <a:solidFill>
            <a:schemeClr val="tx1"/>
          </a:solidFill>
          <a:latin typeface="+mj-lt"/>
          <a:ea typeface="+mj-ea"/>
          <a:cs typeface="+mj-cs"/>
        </a:defRPr>
      </a:lvl1pPr>
    </p:titleStyle>
    <p:bodyStyle>
      <a:lvl1pPr marL="171450" indent="-171450" algn="l" defTabSz="685800">
        <a:lnSpc>
          <a:spcPct val="90000"/>
        </a:lnSpc>
        <a:spcBef>
          <a:spcPts val="750"/>
        </a:spcBef>
        <a:buFont typeface="Arial"/>
        <a:buChar char="•"/>
        <a:defRPr sz="2100">
          <a:solidFill>
            <a:schemeClr val="tx1"/>
          </a:solidFill>
          <a:latin typeface="+mn-lt"/>
          <a:ea typeface="+mn-ea"/>
          <a:cs typeface="+mn-cs"/>
        </a:defRPr>
      </a:lvl1pPr>
      <a:lvl2pPr marL="514350" indent="-171450" algn="l" defTabSz="685800">
        <a:lnSpc>
          <a:spcPct val="90000"/>
        </a:lnSpc>
        <a:spcBef>
          <a:spcPts val="375"/>
        </a:spcBef>
        <a:buFont typeface="Arial"/>
        <a:buChar char="•"/>
        <a:defRPr sz="1800">
          <a:solidFill>
            <a:schemeClr val="tx1"/>
          </a:solidFill>
          <a:latin typeface="+mn-lt"/>
          <a:ea typeface="+mn-ea"/>
          <a:cs typeface="+mn-cs"/>
        </a:defRPr>
      </a:lvl2pPr>
      <a:lvl3pPr marL="857250" indent="-171450" algn="l" defTabSz="685800">
        <a:lnSpc>
          <a:spcPct val="90000"/>
        </a:lnSpc>
        <a:spcBef>
          <a:spcPts val="375"/>
        </a:spcBef>
        <a:buFont typeface="Arial"/>
        <a:buChar char="•"/>
        <a:defRPr sz="1500">
          <a:solidFill>
            <a:schemeClr val="tx1"/>
          </a:solidFill>
          <a:latin typeface="+mn-lt"/>
          <a:ea typeface="+mn-ea"/>
          <a:cs typeface="+mn-cs"/>
        </a:defRPr>
      </a:lvl3pPr>
      <a:lvl4pPr marL="1200150" indent="-171450" algn="l" defTabSz="685800">
        <a:lnSpc>
          <a:spcPct val="90000"/>
        </a:lnSpc>
        <a:spcBef>
          <a:spcPts val="375"/>
        </a:spcBef>
        <a:buFont typeface="Arial"/>
        <a:buChar char="•"/>
        <a:defRPr sz="1350">
          <a:solidFill>
            <a:schemeClr val="tx1"/>
          </a:solidFill>
          <a:latin typeface="+mn-lt"/>
          <a:ea typeface="+mn-ea"/>
          <a:cs typeface="+mn-cs"/>
        </a:defRPr>
      </a:lvl4pPr>
      <a:lvl5pPr marL="1543050" indent="-171450" algn="l" defTabSz="685800">
        <a:lnSpc>
          <a:spcPct val="90000"/>
        </a:lnSpc>
        <a:spcBef>
          <a:spcPts val="375"/>
        </a:spcBef>
        <a:buFont typeface="Arial"/>
        <a:buChar char="•"/>
        <a:defRPr sz="1350">
          <a:solidFill>
            <a:schemeClr val="tx1"/>
          </a:solidFill>
          <a:latin typeface="+mn-lt"/>
          <a:ea typeface="+mn-ea"/>
          <a:cs typeface="+mn-cs"/>
        </a:defRPr>
      </a:lvl5pPr>
      <a:lvl6pPr marL="1885950" indent="-171450" algn="l" defTabSz="685800">
        <a:lnSpc>
          <a:spcPct val="90000"/>
        </a:lnSpc>
        <a:spcBef>
          <a:spcPts val="375"/>
        </a:spcBef>
        <a:buFont typeface="Arial"/>
        <a:buChar char="•"/>
        <a:defRPr sz="1350">
          <a:solidFill>
            <a:schemeClr val="tx1"/>
          </a:solidFill>
          <a:latin typeface="+mn-lt"/>
          <a:ea typeface="+mn-ea"/>
          <a:cs typeface="+mn-cs"/>
        </a:defRPr>
      </a:lvl6pPr>
      <a:lvl7pPr marL="2228850" indent="-171450" algn="l" defTabSz="685800">
        <a:lnSpc>
          <a:spcPct val="90000"/>
        </a:lnSpc>
        <a:spcBef>
          <a:spcPts val="375"/>
        </a:spcBef>
        <a:buFont typeface="Arial"/>
        <a:buChar char="•"/>
        <a:defRPr sz="1350">
          <a:solidFill>
            <a:schemeClr val="tx1"/>
          </a:solidFill>
          <a:latin typeface="+mn-lt"/>
          <a:ea typeface="+mn-ea"/>
          <a:cs typeface="+mn-cs"/>
        </a:defRPr>
      </a:lvl7pPr>
      <a:lvl8pPr marL="2571750" indent="-171450" algn="l" defTabSz="685800">
        <a:lnSpc>
          <a:spcPct val="90000"/>
        </a:lnSpc>
        <a:spcBef>
          <a:spcPts val="375"/>
        </a:spcBef>
        <a:buFont typeface="Arial"/>
        <a:buChar char="•"/>
        <a:defRPr sz="1350">
          <a:solidFill>
            <a:schemeClr val="tx1"/>
          </a:solidFill>
          <a:latin typeface="+mn-lt"/>
          <a:ea typeface="+mn-ea"/>
          <a:cs typeface="+mn-cs"/>
        </a:defRPr>
      </a:lvl8pPr>
      <a:lvl9pPr marL="2914650" indent="-171450" algn="l" defTabSz="685800">
        <a:lnSpc>
          <a:spcPct val="90000"/>
        </a:lnSpc>
        <a:spcBef>
          <a:spcPts val="375"/>
        </a:spcBef>
        <a:buFont typeface="Arial"/>
        <a:buChar char="•"/>
        <a:defRPr sz="1350">
          <a:solidFill>
            <a:schemeClr val="tx1"/>
          </a:solidFill>
          <a:latin typeface="+mn-lt"/>
          <a:ea typeface="+mn-ea"/>
          <a:cs typeface="+mn-cs"/>
        </a:defRPr>
      </a:lvl9pPr>
    </p:bodyStyle>
    <p:otherStyle>
      <a:defPPr>
        <a:defRPr lang="en-US"/>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pic>
        <p:nvPicPr>
          <p:cNvPr id="7" name="Espace réservé du contenu 5"/>
          <p:cNvPicPr>
            <a:picLocks noChangeAspect="1"/>
          </p:cNvPicPr>
          <p:nvPr userDrawn="1"/>
        </p:nvPicPr>
        <p:blipFill>
          <a:blip r:embed="rId4"/>
          <a:srcRect l="12912" r="12912"/>
          <a:stretch/>
        </p:blipFill>
        <p:spPr bwMode="auto">
          <a:xfrm rot="16199999">
            <a:off x="-1704979" y="1704979"/>
            <a:ext cx="5143504" cy="1733546"/>
          </a:xfrm>
          <a:prstGeom prst="rect">
            <a:avLst/>
          </a:prstGeom>
        </p:spPr>
      </p:pic>
      <p:sp>
        <p:nvSpPr>
          <p:cNvPr id="9" name="Rectangle 8"/>
          <p:cNvSpPr/>
          <p:nvPr userDrawn="1"/>
        </p:nvSpPr>
        <p:spPr bwMode="auto">
          <a:xfrm rot="5400000">
            <a:off x="-1563034" y="1846921"/>
            <a:ext cx="5143504" cy="1449657"/>
          </a:xfrm>
          <a:prstGeom prst="rect">
            <a:avLst/>
          </a:prstGeom>
          <a:gradFill>
            <a:gsLst>
              <a:gs pos="0">
                <a:srgbClr val="FFFFFF"/>
              </a:gs>
              <a:gs pos="87000">
                <a:schemeClr val="bg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1" name="Rectangle 10"/>
          <p:cNvSpPr/>
          <p:nvPr userDrawn="1"/>
        </p:nvSpPr>
        <p:spPr bwMode="auto">
          <a:xfrm rot="5400000">
            <a:off x="-1475621" y="1846917"/>
            <a:ext cx="5143504" cy="1449657"/>
          </a:xfrm>
          <a:prstGeom prst="rect">
            <a:avLst/>
          </a:prstGeom>
          <a:gradFill>
            <a:gsLst>
              <a:gs pos="0">
                <a:srgbClr val="FFFFFF"/>
              </a:gs>
              <a:gs pos="87000">
                <a:schemeClr val="bg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8" name="Image 7"/>
          <p:cNvPicPr>
            <a:picLocks noChangeAspect="1"/>
          </p:cNvPicPr>
          <p:nvPr userDrawn="1"/>
        </p:nvPicPr>
        <p:blipFill>
          <a:blip r:embed="rId5"/>
          <a:stretch/>
        </p:blipFill>
        <p:spPr bwMode="auto">
          <a:xfrm>
            <a:off x="120046" y="104571"/>
            <a:ext cx="1077519" cy="612403"/>
          </a:xfrm>
          <a:prstGeom prst="rect">
            <a:avLst/>
          </a:prstGeom>
          <a:effectLst>
            <a:outerShdw blurRad="431800" dist="12700" dir="7140000" sx="104000" sy="104000" algn="ctr" rotWithShape="0">
              <a:schemeClr val="bg1"/>
            </a:outerShdw>
          </a:effectLst>
        </p:spPr>
      </p:pic>
      <p:sp>
        <p:nvSpPr>
          <p:cNvPr id="3" name="Espace réservé du numéro de diapositive 2"/>
          <p:cNvSpPr>
            <a:spLocks noGrp="1"/>
          </p:cNvSpPr>
          <p:nvPr>
            <p:ph type="sldNum" sz="quarter" idx="4"/>
          </p:nvPr>
        </p:nvSpPr>
        <p:spPr bwMode="auto">
          <a:xfrm>
            <a:off x="8540633" y="4612341"/>
            <a:ext cx="464129" cy="395197"/>
          </a:xfrm>
          <a:prstGeom prst="rect">
            <a:avLst/>
          </a:prstGeom>
        </p:spPr>
        <p:txBody>
          <a:bodyPr vert="horz" lIns="91440" tIns="45720" rIns="91440" bIns="45720" rtlCol="0" anchor="ctr"/>
          <a:lstStyle>
            <a:lvl1pPr algn="ctr">
              <a:defRPr sz="1600" b="1">
                <a:solidFill>
                  <a:srgbClr val="B8D4E2"/>
                </a:solidFill>
              </a:defRPr>
            </a:lvl1pPr>
          </a:lstStyle>
          <a:p>
            <a:pPr>
              <a:defRPr/>
            </a:pPr>
            <a:fld id="{7773EFB3-3737-4BFE-8E14-B36AB29AC9BB}" type="slidenum">
              <a:rPr lang="fr-FR"/>
              <a:t>‹#›</a:t>
            </a:fld>
            <a:endParaRPr lang="fr-F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Lst>
  <p:hf hdr="0"/>
  <p:txStyles>
    <p:titleStyle>
      <a:lvl1pPr algn="l" defTabSz="685800">
        <a:lnSpc>
          <a:spcPct val="90000"/>
        </a:lnSpc>
        <a:spcBef>
          <a:spcPts val="0"/>
        </a:spcBef>
        <a:buNone/>
        <a:defRPr sz="3300">
          <a:solidFill>
            <a:schemeClr val="tx1"/>
          </a:solidFill>
          <a:latin typeface="+mj-lt"/>
          <a:ea typeface="+mj-ea"/>
          <a:cs typeface="+mj-cs"/>
        </a:defRPr>
      </a:lvl1pPr>
    </p:titleStyle>
    <p:bodyStyle>
      <a:lvl1pPr marL="171450" indent="-171450" algn="l" defTabSz="685800">
        <a:lnSpc>
          <a:spcPct val="90000"/>
        </a:lnSpc>
        <a:spcBef>
          <a:spcPts val="750"/>
        </a:spcBef>
        <a:buFont typeface="Arial"/>
        <a:buChar char="•"/>
        <a:defRPr sz="2100">
          <a:solidFill>
            <a:schemeClr val="tx1"/>
          </a:solidFill>
          <a:latin typeface="+mn-lt"/>
          <a:ea typeface="+mn-ea"/>
          <a:cs typeface="+mn-cs"/>
        </a:defRPr>
      </a:lvl1pPr>
      <a:lvl2pPr marL="514350" indent="-171450" algn="l" defTabSz="685800">
        <a:lnSpc>
          <a:spcPct val="90000"/>
        </a:lnSpc>
        <a:spcBef>
          <a:spcPts val="375"/>
        </a:spcBef>
        <a:buFont typeface="Arial"/>
        <a:buChar char="•"/>
        <a:defRPr sz="1800">
          <a:solidFill>
            <a:schemeClr val="tx1"/>
          </a:solidFill>
          <a:latin typeface="+mn-lt"/>
          <a:ea typeface="+mn-ea"/>
          <a:cs typeface="+mn-cs"/>
        </a:defRPr>
      </a:lvl2pPr>
      <a:lvl3pPr marL="857250" indent="-171450" algn="l" defTabSz="685800">
        <a:lnSpc>
          <a:spcPct val="90000"/>
        </a:lnSpc>
        <a:spcBef>
          <a:spcPts val="375"/>
        </a:spcBef>
        <a:buFont typeface="Arial"/>
        <a:buChar char="•"/>
        <a:defRPr sz="1500">
          <a:solidFill>
            <a:schemeClr val="tx1"/>
          </a:solidFill>
          <a:latin typeface="+mn-lt"/>
          <a:ea typeface="+mn-ea"/>
          <a:cs typeface="+mn-cs"/>
        </a:defRPr>
      </a:lvl3pPr>
      <a:lvl4pPr marL="1200150" indent="-171450" algn="l" defTabSz="685800">
        <a:lnSpc>
          <a:spcPct val="90000"/>
        </a:lnSpc>
        <a:spcBef>
          <a:spcPts val="375"/>
        </a:spcBef>
        <a:buFont typeface="Arial"/>
        <a:buChar char="•"/>
        <a:defRPr sz="1350">
          <a:solidFill>
            <a:schemeClr val="tx1"/>
          </a:solidFill>
          <a:latin typeface="+mn-lt"/>
          <a:ea typeface="+mn-ea"/>
          <a:cs typeface="+mn-cs"/>
        </a:defRPr>
      </a:lvl4pPr>
      <a:lvl5pPr marL="1543050" indent="-171450" algn="l" defTabSz="685800">
        <a:lnSpc>
          <a:spcPct val="90000"/>
        </a:lnSpc>
        <a:spcBef>
          <a:spcPts val="375"/>
        </a:spcBef>
        <a:buFont typeface="Arial"/>
        <a:buChar char="•"/>
        <a:defRPr sz="1350">
          <a:solidFill>
            <a:schemeClr val="tx1"/>
          </a:solidFill>
          <a:latin typeface="+mn-lt"/>
          <a:ea typeface="+mn-ea"/>
          <a:cs typeface="+mn-cs"/>
        </a:defRPr>
      </a:lvl5pPr>
      <a:lvl6pPr marL="1885950" indent="-171450" algn="l" defTabSz="685800">
        <a:lnSpc>
          <a:spcPct val="90000"/>
        </a:lnSpc>
        <a:spcBef>
          <a:spcPts val="375"/>
        </a:spcBef>
        <a:buFont typeface="Arial"/>
        <a:buChar char="•"/>
        <a:defRPr sz="1350">
          <a:solidFill>
            <a:schemeClr val="tx1"/>
          </a:solidFill>
          <a:latin typeface="+mn-lt"/>
          <a:ea typeface="+mn-ea"/>
          <a:cs typeface="+mn-cs"/>
        </a:defRPr>
      </a:lvl6pPr>
      <a:lvl7pPr marL="2228850" indent="-171450" algn="l" defTabSz="685800">
        <a:lnSpc>
          <a:spcPct val="90000"/>
        </a:lnSpc>
        <a:spcBef>
          <a:spcPts val="375"/>
        </a:spcBef>
        <a:buFont typeface="Arial"/>
        <a:buChar char="•"/>
        <a:defRPr sz="1350">
          <a:solidFill>
            <a:schemeClr val="tx1"/>
          </a:solidFill>
          <a:latin typeface="+mn-lt"/>
          <a:ea typeface="+mn-ea"/>
          <a:cs typeface="+mn-cs"/>
        </a:defRPr>
      </a:lvl7pPr>
      <a:lvl8pPr marL="2571750" indent="-171450" algn="l" defTabSz="685800">
        <a:lnSpc>
          <a:spcPct val="90000"/>
        </a:lnSpc>
        <a:spcBef>
          <a:spcPts val="375"/>
        </a:spcBef>
        <a:buFont typeface="Arial"/>
        <a:buChar char="•"/>
        <a:defRPr sz="1350">
          <a:solidFill>
            <a:schemeClr val="tx1"/>
          </a:solidFill>
          <a:latin typeface="+mn-lt"/>
          <a:ea typeface="+mn-ea"/>
          <a:cs typeface="+mn-cs"/>
        </a:defRPr>
      </a:lvl8pPr>
      <a:lvl9pPr marL="2914650" indent="-171450" algn="l" defTabSz="685800">
        <a:lnSpc>
          <a:spcPct val="90000"/>
        </a:lnSpc>
        <a:spcBef>
          <a:spcPts val="375"/>
        </a:spcBef>
        <a:buFont typeface="Arial"/>
        <a:buChar char="•"/>
        <a:defRPr sz="1350">
          <a:solidFill>
            <a:schemeClr val="tx1"/>
          </a:solidFill>
          <a:latin typeface="+mn-lt"/>
          <a:ea typeface="+mn-ea"/>
          <a:cs typeface="+mn-cs"/>
        </a:defRPr>
      </a:lvl9pPr>
    </p:bodyStyle>
    <p:otherStyle>
      <a:defPPr>
        <a:defRPr lang="en-US"/>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uved.fr/menu-ressources/dossiers-pedagogiques" TargetMode="External"/><Relationship Id="rId3" Type="http://schemas.openxmlformats.org/officeDocument/2006/relationships/hyperlink" Target="https://www.uved.fr/section-teds/enseignants/se-former-pour-eduquer-sur-ces-sujet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uved.fr/thematiques-disciplines/%23discipline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oodle.uved.fr/" TargetMode="External"/><Relationship Id="rId3" Type="http://schemas.openxmlformats.org/officeDocument/2006/relationships/hyperlink" Target="contact@fondation-uved.f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uved.fr/menu-ressources/positionnement" TargetMode="External"/><Relationship Id="rId3" Type="http://schemas.openxmlformats.org/officeDocument/2006/relationships/hyperlink" Target="https://moodle.uved.fr/"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uved.fr/menu-ressources/initiatives" TargetMode="External"/><Relationship Id="rId3" Type="http://schemas.openxmlformats.org/officeDocument/2006/relationships/hyperlink" Target="contact@fondation-uved.fr"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uved.fr/section-teds/enseignants/mettre-en-place-un-socle-commun" TargetMode="External"/><Relationship Id="rId3" Type="http://schemas.openxmlformats.org/officeDocument/2006/relationships/hyperlink" Target="https://moodle.uved.fr/course/index.php?categoryid=16"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jpg"/><Relationship Id="rId6"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uved.fr/les-actualites/directs-enseignants-du-superieur" TargetMode="External"/><Relationship Id="rId3" Type="http://schemas.openxmlformats.org/officeDocument/2006/relationships/hyperlink" Target="https://moodle.uved.fr/course/index.php?categoryid=28"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Titre 7"/>
          <p:cNvSpPr>
            <a:spLocks noGrp="1"/>
          </p:cNvSpPr>
          <p:nvPr>
            <p:ph type="ctrTitle"/>
          </p:nvPr>
        </p:nvSpPr>
        <p:spPr bwMode="auto"/>
        <p:txBody>
          <a:bodyPr>
            <a:normAutofit fontScale="90000"/>
          </a:bodyPr>
          <a:lstStyle/>
          <a:p>
            <a:pPr>
              <a:defRPr/>
            </a:pPr>
            <a:r>
              <a:rPr lang="fr-FR" dirty="0"/>
              <a:t>Contributions d’UVED à la formation des enseignants du supérieur à la TEDS</a:t>
            </a:r>
          </a:p>
        </p:txBody>
      </p:sp>
      <p:sp>
        <p:nvSpPr>
          <p:cNvPr id="9" name="Sous-titre 8"/>
          <p:cNvSpPr>
            <a:spLocks noGrp="1"/>
          </p:cNvSpPr>
          <p:nvPr>
            <p:ph type="subTitle" idx="1"/>
          </p:nvPr>
        </p:nvSpPr>
        <p:spPr bwMode="auto"/>
        <p:txBody>
          <a:bodyPr/>
          <a:lstStyle/>
          <a:p>
            <a:pPr>
              <a:defRPr/>
            </a:pPr>
            <a:r>
              <a:rPr lang="fr-FR" dirty="0"/>
              <a:t>Par Vincent Sennes (UVED), le 9 juillet 2024</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Suggestion n°2</a:t>
            </a:r>
          </a:p>
        </p:txBody>
      </p:sp>
      <p:sp>
        <p:nvSpPr>
          <p:cNvPr id="3" name="Espace réservé du contenu 2"/>
          <p:cNvSpPr>
            <a:spLocks noGrp="1"/>
          </p:cNvSpPr>
          <p:nvPr>
            <p:ph idx="1"/>
          </p:nvPr>
        </p:nvSpPr>
        <p:spPr>
          <a:xfrm>
            <a:off x="1723294" y="1301461"/>
            <a:ext cx="7144481" cy="3684877"/>
          </a:xfrm>
        </p:spPr>
        <p:txBody>
          <a:bodyPr/>
          <a:lstStyle/>
          <a:p>
            <a:pPr marL="0" indent="0">
              <a:buNone/>
            </a:pPr>
            <a:r>
              <a:rPr lang="fr-FR" sz="1800" b="1" dirty="0">
                <a:solidFill>
                  <a:srgbClr val="407D9B"/>
                </a:solidFill>
              </a:rPr>
              <a:t>En pratique</a:t>
            </a:r>
          </a:p>
          <a:p>
            <a:r>
              <a:rPr lang="fr-FR" sz="1800" dirty="0"/>
              <a:t>Le dossier pédagogique est déjà disponible</a:t>
            </a:r>
          </a:p>
          <a:p>
            <a:pPr>
              <a:spcBef>
                <a:spcPts val="2400"/>
              </a:spcBef>
            </a:pPr>
            <a:r>
              <a:rPr lang="fr-FR" sz="1800" dirty="0"/>
              <a:t>Points d’accès depuis le portail UVED :</a:t>
            </a:r>
          </a:p>
          <a:p>
            <a:pPr lvl="1">
              <a:spcBef>
                <a:spcPts val="1200"/>
              </a:spcBef>
            </a:pPr>
            <a:r>
              <a:rPr lang="fr-FR" sz="1800" dirty="0"/>
              <a:t>Les ressources / Dossiers pédagogiques</a:t>
            </a:r>
            <a:br>
              <a:rPr lang="fr-FR" sz="1800" dirty="0"/>
            </a:br>
            <a:r>
              <a:rPr lang="fr-FR" dirty="0">
                <a:hlinkClick r:id="rId2"/>
              </a:rPr>
              <a:t>https://www.uved.fr/menu-ressources/dossiers-pedagogiques</a:t>
            </a:r>
            <a:endParaRPr lang="fr-FR" dirty="0"/>
          </a:p>
          <a:p>
            <a:pPr lvl="1">
              <a:spcBef>
                <a:spcPts val="1200"/>
              </a:spcBef>
            </a:pPr>
            <a:r>
              <a:rPr lang="fr-FR" sz="1800" dirty="0"/>
              <a:t>Section TEDS / Enseignants / Se former / Dossier pédagogique</a:t>
            </a:r>
            <a:br>
              <a:rPr lang="fr-FR" sz="1800" dirty="0"/>
            </a:br>
            <a:r>
              <a:rPr lang="fr-FR" dirty="0">
                <a:hlinkClick r:id="rId3"/>
              </a:rPr>
              <a:t>https://www.uved.fr/section-teds/enseignants/se-former-pour-eduquer-sur-ces-sujets</a:t>
            </a:r>
            <a:endParaRPr lang="fr-FR" dirty="0"/>
          </a:p>
          <a:p>
            <a:pPr>
              <a:spcBef>
                <a:spcPts val="2400"/>
              </a:spcBef>
            </a:pPr>
            <a:r>
              <a:rPr lang="fr-FR" sz="1800" dirty="0"/>
              <a:t>Temps requis : environ 4h par niveau, 12h pour l’ensemble</a:t>
            </a:r>
          </a:p>
        </p:txBody>
      </p:sp>
      <p:sp>
        <p:nvSpPr>
          <p:cNvPr id="4" name="Espace réservé du texte 3"/>
          <p:cNvSpPr>
            <a:spLocks noGrp="1"/>
          </p:cNvSpPr>
          <p:nvPr>
            <p:ph type="body" sz="quarter" idx="10"/>
          </p:nvPr>
        </p:nvSpPr>
        <p:spPr/>
        <p:txBody>
          <a:bodyPr/>
          <a:lstStyle/>
          <a:p>
            <a:r>
              <a:rPr lang="fr-FR" dirty="0"/>
              <a:t>Consulter le dossier pédagogique d’UVED « Enjeux de la TE »</a:t>
            </a:r>
          </a:p>
        </p:txBody>
      </p:sp>
    </p:spTree>
    <p:extLst>
      <p:ext uri="{BB962C8B-B14F-4D97-AF65-F5344CB8AC3E}">
        <p14:creationId xmlns:p14="http://schemas.microsoft.com/office/powerpoint/2010/main" val="21591225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471326"/>
            <a:ext cx="9143999" cy="2143074"/>
          </a:xfrm>
        </p:spPr>
        <p:txBody>
          <a:bodyPr/>
          <a:lstStyle/>
          <a:p>
            <a:r>
              <a:rPr lang="fr-FR" dirty="0"/>
              <a:t>Objectif de l’enseignant(e) : </a:t>
            </a:r>
            <a:br>
              <a:rPr lang="fr-FR" dirty="0"/>
            </a:br>
            <a:r>
              <a:rPr lang="fr-FR" sz="3900" b="0" dirty="0">
                <a:latin typeface="+mj-lt"/>
              </a:rPr>
              <a:t>mieux comprendre les liens entre sa discipline et les thématiques de la TEDS</a:t>
            </a:r>
          </a:p>
        </p:txBody>
      </p:sp>
    </p:spTree>
    <p:extLst>
      <p:ext uri="{BB962C8B-B14F-4D97-AF65-F5344CB8AC3E}">
        <p14:creationId xmlns:p14="http://schemas.microsoft.com/office/powerpoint/2010/main" val="37296388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Suggestion n°3</a:t>
            </a:r>
          </a:p>
        </p:txBody>
      </p:sp>
      <p:sp>
        <p:nvSpPr>
          <p:cNvPr id="3" name="Espace réservé du contenu 2"/>
          <p:cNvSpPr>
            <a:spLocks noGrp="1"/>
          </p:cNvSpPr>
          <p:nvPr>
            <p:ph idx="1"/>
          </p:nvPr>
        </p:nvSpPr>
        <p:spPr>
          <a:xfrm>
            <a:off x="1723295" y="1301461"/>
            <a:ext cx="2391506" cy="3684877"/>
          </a:xfrm>
        </p:spPr>
        <p:txBody>
          <a:bodyPr/>
          <a:lstStyle/>
          <a:p>
            <a:pPr marL="0" indent="0">
              <a:buNone/>
            </a:pPr>
            <a:r>
              <a:rPr lang="fr-FR" sz="1800" b="1" dirty="0">
                <a:solidFill>
                  <a:srgbClr val="407D9B"/>
                </a:solidFill>
              </a:rPr>
              <a:t>Principe</a:t>
            </a:r>
          </a:p>
          <a:p>
            <a:r>
              <a:rPr lang="fr-FR" dirty="0"/>
              <a:t>Des ressources pédagogiques en accès libre</a:t>
            </a:r>
          </a:p>
          <a:p>
            <a:r>
              <a:rPr lang="fr-FR" dirty="0"/>
              <a:t>Mobilisant des scientifiques</a:t>
            </a:r>
          </a:p>
          <a:p>
            <a:r>
              <a:rPr lang="fr-FR" dirty="0"/>
              <a:t>Produites ou mutualisées par UVED</a:t>
            </a:r>
          </a:p>
          <a:p>
            <a:r>
              <a:rPr lang="fr-FR" dirty="0"/>
              <a:t>Regroupées par mentions de Licence</a:t>
            </a:r>
          </a:p>
          <a:p>
            <a:endParaRPr lang="fr-FR" dirty="0"/>
          </a:p>
        </p:txBody>
      </p:sp>
      <p:sp>
        <p:nvSpPr>
          <p:cNvPr id="4" name="Espace réservé du texte 3"/>
          <p:cNvSpPr>
            <a:spLocks noGrp="1"/>
          </p:cNvSpPr>
          <p:nvPr>
            <p:ph type="body" sz="quarter" idx="10"/>
          </p:nvPr>
        </p:nvSpPr>
        <p:spPr/>
        <p:txBody>
          <a:bodyPr/>
          <a:lstStyle/>
          <a:p>
            <a:r>
              <a:rPr lang="fr-FR" sz="1800" dirty="0"/>
              <a:t>Consulter des ressources à la croisée des disciplines et de la TEDS</a:t>
            </a:r>
          </a:p>
        </p:txBody>
      </p:sp>
      <p:pic>
        <p:nvPicPr>
          <p:cNvPr id="6" name="Image 5" descr="Capture d’écran 2024-06-28 à 16.14.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6750" y="1301461"/>
            <a:ext cx="4218759" cy="3383667"/>
          </a:xfrm>
          <a:prstGeom prst="rect">
            <a:avLst/>
          </a:prstGeom>
          <a:ln>
            <a:noFill/>
          </a:ln>
        </p:spPr>
      </p:pic>
    </p:spTree>
    <p:extLst>
      <p:ext uri="{BB962C8B-B14F-4D97-AF65-F5344CB8AC3E}">
        <p14:creationId xmlns:p14="http://schemas.microsoft.com/office/powerpoint/2010/main" val="5139547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Suggestion n°3</a:t>
            </a:r>
          </a:p>
        </p:txBody>
      </p:sp>
      <p:sp>
        <p:nvSpPr>
          <p:cNvPr id="3" name="Espace réservé du contenu 2"/>
          <p:cNvSpPr>
            <a:spLocks noGrp="1"/>
          </p:cNvSpPr>
          <p:nvPr>
            <p:ph idx="1"/>
          </p:nvPr>
        </p:nvSpPr>
        <p:spPr>
          <a:xfrm>
            <a:off x="1723294" y="1301461"/>
            <a:ext cx="6881807" cy="3684877"/>
          </a:xfrm>
        </p:spPr>
        <p:txBody>
          <a:bodyPr/>
          <a:lstStyle/>
          <a:p>
            <a:pPr marL="0" indent="0">
              <a:buNone/>
            </a:pPr>
            <a:r>
              <a:rPr lang="fr-FR" sz="1800" b="1" dirty="0">
                <a:solidFill>
                  <a:srgbClr val="407D9B"/>
                </a:solidFill>
              </a:rPr>
              <a:t>Exemple</a:t>
            </a:r>
            <a:r>
              <a:rPr lang="fr-FR" sz="1800" dirty="0"/>
              <a:t> </a:t>
            </a:r>
            <a:r>
              <a:rPr lang="fr-FR" sz="1800" b="1" baseline="10000" dirty="0">
                <a:solidFill>
                  <a:srgbClr val="407D9B"/>
                </a:solidFill>
              </a:rPr>
              <a:t>|</a:t>
            </a:r>
            <a:r>
              <a:rPr lang="fr-FR" sz="1800" dirty="0"/>
              <a:t> </a:t>
            </a:r>
            <a:r>
              <a:rPr lang="fr-FR" sz="1700" dirty="0">
                <a:latin typeface="+mj-lt"/>
              </a:rPr>
              <a:t>La mention de Licence « Philosophie »</a:t>
            </a:r>
          </a:p>
        </p:txBody>
      </p:sp>
      <p:sp>
        <p:nvSpPr>
          <p:cNvPr id="4" name="Espace réservé du texte 3"/>
          <p:cNvSpPr>
            <a:spLocks noGrp="1"/>
          </p:cNvSpPr>
          <p:nvPr>
            <p:ph type="body" sz="quarter" idx="10"/>
          </p:nvPr>
        </p:nvSpPr>
        <p:spPr/>
        <p:txBody>
          <a:bodyPr/>
          <a:lstStyle/>
          <a:p>
            <a:r>
              <a:rPr lang="fr-FR" sz="1800" dirty="0"/>
              <a:t>Consulter des ressources à la croisée des disciplines et de la TEDS</a:t>
            </a:r>
          </a:p>
        </p:txBody>
      </p:sp>
      <p:pic>
        <p:nvPicPr>
          <p:cNvPr id="7" name="Image 6" descr="Capture d’écran 2024-06-28 à 16.16.3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9003" y="1788721"/>
            <a:ext cx="4800466" cy="3125269"/>
          </a:xfrm>
          <a:prstGeom prst="rect">
            <a:avLst/>
          </a:prstGeom>
          <a:ln>
            <a:noFill/>
          </a:ln>
        </p:spPr>
      </p:pic>
    </p:spTree>
    <p:extLst>
      <p:ext uri="{BB962C8B-B14F-4D97-AF65-F5344CB8AC3E}">
        <p14:creationId xmlns:p14="http://schemas.microsoft.com/office/powerpoint/2010/main" val="33338223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Suggestion n°3</a:t>
            </a:r>
          </a:p>
        </p:txBody>
      </p:sp>
      <p:sp>
        <p:nvSpPr>
          <p:cNvPr id="3" name="Espace réservé du contenu 2"/>
          <p:cNvSpPr>
            <a:spLocks noGrp="1"/>
          </p:cNvSpPr>
          <p:nvPr>
            <p:ph idx="1"/>
          </p:nvPr>
        </p:nvSpPr>
        <p:spPr>
          <a:xfrm>
            <a:off x="1723294" y="1301461"/>
            <a:ext cx="6611339" cy="3684877"/>
          </a:xfrm>
        </p:spPr>
        <p:txBody>
          <a:bodyPr/>
          <a:lstStyle/>
          <a:p>
            <a:pPr marL="0" indent="0">
              <a:buNone/>
            </a:pPr>
            <a:r>
              <a:rPr lang="fr-FR" sz="1800" b="1" dirty="0">
                <a:solidFill>
                  <a:srgbClr val="407D9B"/>
                </a:solidFill>
              </a:rPr>
              <a:t>En pratique</a:t>
            </a:r>
          </a:p>
          <a:p>
            <a:pPr>
              <a:spcBef>
                <a:spcPts val="1500"/>
              </a:spcBef>
            </a:pPr>
            <a:r>
              <a:rPr lang="fr-FR" sz="1800" dirty="0"/>
              <a:t>Ces sélections de ressources sont déjà disponibles pour 21 mentions de Licence</a:t>
            </a:r>
          </a:p>
          <a:p>
            <a:pPr>
              <a:spcBef>
                <a:spcPts val="1800"/>
              </a:spcBef>
            </a:pPr>
            <a:r>
              <a:rPr lang="fr-FR" sz="1800" dirty="0"/>
              <a:t>Points d’accès depuis le portail UVED :</a:t>
            </a:r>
          </a:p>
          <a:p>
            <a:pPr lvl="1">
              <a:spcBef>
                <a:spcPts val="900"/>
              </a:spcBef>
            </a:pPr>
            <a:r>
              <a:rPr lang="fr-FR" sz="1800" dirty="0"/>
              <a:t>Les ressources par mention disciplinaire</a:t>
            </a:r>
          </a:p>
          <a:p>
            <a:pPr lvl="1">
              <a:spcBef>
                <a:spcPts val="900"/>
              </a:spcBef>
            </a:pPr>
            <a:r>
              <a:rPr lang="fr-FR" sz="1800" dirty="0"/>
              <a:t>Section TEDS / Enseignants / découvrir les ressources en lien avec sa discipline</a:t>
            </a:r>
            <a:br>
              <a:rPr lang="fr-FR" sz="1800" dirty="0"/>
            </a:br>
            <a:r>
              <a:rPr lang="fr-FR" dirty="0">
                <a:hlinkClick r:id="rId2"/>
              </a:rPr>
              <a:t>https://www.uved.fr/thematiques-disciplines/#disciplines</a:t>
            </a:r>
            <a:endParaRPr lang="fr-FR" sz="1800" dirty="0"/>
          </a:p>
          <a:p>
            <a:pPr marL="334133" lvl="1" indent="-334133">
              <a:spcBef>
                <a:spcPts val="1800"/>
              </a:spcBef>
              <a:buClr>
                <a:srgbClr val="6297B2"/>
              </a:buClr>
              <a:buSzPct val="90000"/>
              <a:buFont typeface="Wingdings"/>
              <a:buChar char="n"/>
            </a:pPr>
            <a:r>
              <a:rPr lang="fr-FR" sz="1800" dirty="0"/>
              <a:t>Temps requis : variable, selon vos choix</a:t>
            </a:r>
          </a:p>
          <a:p>
            <a:endParaRPr lang="fr-FR" dirty="0"/>
          </a:p>
        </p:txBody>
      </p:sp>
      <p:sp>
        <p:nvSpPr>
          <p:cNvPr id="4" name="Espace réservé du texte 3"/>
          <p:cNvSpPr>
            <a:spLocks noGrp="1"/>
          </p:cNvSpPr>
          <p:nvPr>
            <p:ph type="body" sz="quarter" idx="10"/>
          </p:nvPr>
        </p:nvSpPr>
        <p:spPr/>
        <p:txBody>
          <a:bodyPr/>
          <a:lstStyle/>
          <a:p>
            <a:r>
              <a:rPr lang="fr-FR" sz="1800" dirty="0"/>
              <a:t>Consulter des ressources à la croisée des disciplines et de la TEDS</a:t>
            </a:r>
          </a:p>
        </p:txBody>
      </p:sp>
    </p:spTree>
    <p:extLst>
      <p:ext uri="{BB962C8B-B14F-4D97-AF65-F5344CB8AC3E}">
        <p14:creationId xmlns:p14="http://schemas.microsoft.com/office/powerpoint/2010/main" val="358499772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Suggestion n°4</a:t>
            </a:r>
          </a:p>
        </p:txBody>
      </p:sp>
      <p:sp>
        <p:nvSpPr>
          <p:cNvPr id="3" name="Espace réservé du contenu 2"/>
          <p:cNvSpPr>
            <a:spLocks noGrp="1"/>
          </p:cNvSpPr>
          <p:nvPr>
            <p:ph idx="1"/>
          </p:nvPr>
        </p:nvSpPr>
        <p:spPr>
          <a:xfrm>
            <a:off x="1723294" y="1301461"/>
            <a:ext cx="6611339" cy="3684877"/>
          </a:xfrm>
        </p:spPr>
        <p:txBody>
          <a:bodyPr/>
          <a:lstStyle/>
          <a:p>
            <a:pPr marL="0" indent="0">
              <a:buNone/>
            </a:pPr>
            <a:r>
              <a:rPr lang="fr-FR" sz="1800" b="1" dirty="0">
                <a:solidFill>
                  <a:srgbClr val="407D9B"/>
                </a:solidFill>
              </a:rPr>
              <a:t>Principe</a:t>
            </a:r>
          </a:p>
          <a:p>
            <a:pPr>
              <a:spcBef>
                <a:spcPts val="1000"/>
              </a:spcBef>
            </a:pPr>
            <a:r>
              <a:rPr lang="fr-FR" dirty="0"/>
              <a:t>Coproduire des contenus par discipline</a:t>
            </a:r>
          </a:p>
          <a:p>
            <a:r>
              <a:rPr lang="fr-FR" dirty="0"/>
              <a:t>Puis les mutualiser </a:t>
            </a:r>
          </a:p>
          <a:p>
            <a:pPr marL="0" indent="0">
              <a:spcBef>
                <a:spcPts val="2400"/>
              </a:spcBef>
              <a:buNone/>
            </a:pPr>
            <a:r>
              <a:rPr lang="fr-FR" sz="1800" b="1" dirty="0">
                <a:solidFill>
                  <a:srgbClr val="407D9B"/>
                </a:solidFill>
              </a:rPr>
              <a:t>Exemple</a:t>
            </a:r>
          </a:p>
          <a:p>
            <a:pPr>
              <a:spcBef>
                <a:spcPts val="1000"/>
              </a:spcBef>
            </a:pPr>
            <a:r>
              <a:rPr lang="fr-FR" dirty="0"/>
              <a:t>Le partenariat INSA - UVED</a:t>
            </a:r>
          </a:p>
        </p:txBody>
      </p:sp>
      <p:sp>
        <p:nvSpPr>
          <p:cNvPr id="4" name="Espace réservé du texte 3"/>
          <p:cNvSpPr>
            <a:spLocks noGrp="1"/>
          </p:cNvSpPr>
          <p:nvPr>
            <p:ph type="body" sz="quarter" idx="10"/>
          </p:nvPr>
        </p:nvSpPr>
        <p:spPr/>
        <p:txBody>
          <a:bodyPr/>
          <a:lstStyle/>
          <a:p>
            <a:r>
              <a:rPr lang="fr-FR" sz="1800" dirty="0"/>
              <a:t>Participer au projet UVED de déclinaisons disciplinaires</a:t>
            </a:r>
          </a:p>
        </p:txBody>
      </p:sp>
      <p:pic>
        <p:nvPicPr>
          <p:cNvPr id="11" name="Image 10"/>
          <p:cNvPicPr>
            <a:picLocks noChangeAspect="1"/>
          </p:cNvPicPr>
          <p:nvPr/>
        </p:nvPicPr>
        <p:blipFill rotWithShape="1">
          <a:blip r:embed="rId2"/>
          <a:srcRect l="13326" t="17627" r="13326" b="17627"/>
          <a:stretch/>
        </p:blipFill>
        <p:spPr>
          <a:xfrm>
            <a:off x="5616676" y="3608216"/>
            <a:ext cx="1804030" cy="1023730"/>
          </a:xfrm>
          <a:prstGeom prst="rect">
            <a:avLst/>
          </a:prstGeom>
          <a:ln>
            <a:noFill/>
          </a:ln>
        </p:spPr>
      </p:pic>
      <p:pic>
        <p:nvPicPr>
          <p:cNvPr id="12" name="Image 11" descr="logoUVED_noirCouleursFBL_3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1842" y="3608216"/>
            <a:ext cx="1893301" cy="1076048"/>
          </a:xfrm>
          <a:prstGeom prst="rect">
            <a:avLst/>
          </a:prstGeom>
          <a:ln>
            <a:noFill/>
          </a:ln>
        </p:spPr>
      </p:pic>
    </p:spTree>
    <p:extLst>
      <p:ext uri="{BB962C8B-B14F-4D97-AF65-F5344CB8AC3E}">
        <p14:creationId xmlns:p14="http://schemas.microsoft.com/office/powerpoint/2010/main" val="18959868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par>
                          <p:cTn id="11" fill="hold">
                            <p:stCondLst>
                              <p:cond delay="500"/>
                            </p:stCondLst>
                            <p:childTnLst>
                              <p:par>
                                <p:cTn id="12" presetID="10" presetClass="entr" presetSubtype="0" fill="hold" nodeType="afterEffect">
                                  <p:stCondLst>
                                    <p:cond delay="25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250"/>
                            </p:stCondLst>
                            <p:childTnLst>
                              <p:par>
                                <p:cTn id="16" presetID="10" presetClass="entr" presetSubtype="0" fill="hold" nodeType="afterEffect">
                                  <p:stCondLst>
                                    <p:cond delay="25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Suggestion n°4</a:t>
            </a:r>
          </a:p>
        </p:txBody>
      </p:sp>
      <p:sp>
        <p:nvSpPr>
          <p:cNvPr id="3" name="Espace réservé du contenu 2"/>
          <p:cNvSpPr>
            <a:spLocks noGrp="1"/>
          </p:cNvSpPr>
          <p:nvPr>
            <p:ph idx="1"/>
          </p:nvPr>
        </p:nvSpPr>
        <p:spPr>
          <a:xfrm>
            <a:off x="1723294" y="1301461"/>
            <a:ext cx="6611339" cy="3684877"/>
          </a:xfrm>
        </p:spPr>
        <p:txBody>
          <a:bodyPr/>
          <a:lstStyle/>
          <a:p>
            <a:pPr marL="0" indent="0">
              <a:buNone/>
            </a:pPr>
            <a:r>
              <a:rPr lang="fr-FR" sz="1800" b="1" dirty="0">
                <a:solidFill>
                  <a:srgbClr val="407D9B"/>
                </a:solidFill>
              </a:rPr>
              <a:t>En pratique</a:t>
            </a:r>
          </a:p>
          <a:p>
            <a:pPr>
              <a:spcBef>
                <a:spcPts val="1500"/>
              </a:spcBef>
            </a:pPr>
            <a:r>
              <a:rPr lang="fr-FR" sz="1800" dirty="0"/>
              <a:t>Premiers contenus disponibles </a:t>
            </a:r>
            <a:r>
              <a:rPr lang="fr-FR" sz="1800" dirty="0" smtClean="0"/>
              <a:t>à l’automne 2024</a:t>
            </a:r>
            <a:endParaRPr lang="fr-FR" sz="1800" dirty="0"/>
          </a:p>
          <a:p>
            <a:pPr>
              <a:spcBef>
                <a:spcPts val="1500"/>
              </a:spcBef>
            </a:pPr>
            <a:r>
              <a:rPr lang="fr-FR" sz="1800" dirty="0"/>
              <a:t>Accès :</a:t>
            </a:r>
          </a:p>
          <a:p>
            <a:pPr lvl="1"/>
            <a:r>
              <a:rPr lang="fr-FR" sz="1800" dirty="0" err="1"/>
              <a:t>Moodle</a:t>
            </a:r>
            <a:r>
              <a:rPr lang="fr-FR" sz="1800" dirty="0"/>
              <a:t> d’UVED</a:t>
            </a:r>
          </a:p>
          <a:p>
            <a:pPr lvl="1"/>
            <a:r>
              <a:rPr lang="fr-FR" sz="1800" dirty="0"/>
              <a:t>Possibilité d’importer l’archive Moodle	</a:t>
            </a:r>
            <a:br>
              <a:rPr lang="fr-FR" sz="1800" dirty="0"/>
            </a:br>
            <a:r>
              <a:rPr lang="fr-FR" dirty="0">
                <a:hlinkClick r:id="rId2"/>
              </a:rPr>
              <a:t>https://moodle.uved.fr/</a:t>
            </a:r>
            <a:endParaRPr lang="fr-FR" dirty="0"/>
          </a:p>
          <a:p>
            <a:pPr>
              <a:spcBef>
                <a:spcPts val="1500"/>
              </a:spcBef>
            </a:pPr>
            <a:r>
              <a:rPr lang="fr-FR" sz="1800" dirty="0"/>
              <a:t>Participation :</a:t>
            </a:r>
          </a:p>
          <a:p>
            <a:pPr lvl="1"/>
            <a:r>
              <a:rPr lang="fr-FR" sz="1800" dirty="0"/>
              <a:t>Pour proposer des contenus </a:t>
            </a:r>
          </a:p>
          <a:p>
            <a:pPr lvl="1"/>
            <a:r>
              <a:rPr lang="fr-FR" sz="1800" dirty="0"/>
              <a:t>Pour créer/participer à un groupe de travail disciplinaire</a:t>
            </a:r>
            <a:br>
              <a:rPr lang="fr-FR" sz="1800" dirty="0"/>
            </a:br>
            <a:r>
              <a:rPr lang="fr-FR" dirty="0">
                <a:hlinkClick r:id="rId3" action="ppaction://hlinkfile"/>
              </a:rPr>
              <a:t>contact@fondation-uved.fr</a:t>
            </a:r>
            <a:endParaRPr lang="fr-FR" dirty="0"/>
          </a:p>
          <a:p>
            <a:endParaRPr lang="fr-FR" sz="1800" dirty="0"/>
          </a:p>
        </p:txBody>
      </p:sp>
      <p:sp>
        <p:nvSpPr>
          <p:cNvPr id="4" name="Espace réservé du texte 3"/>
          <p:cNvSpPr>
            <a:spLocks noGrp="1"/>
          </p:cNvSpPr>
          <p:nvPr>
            <p:ph type="body" sz="quarter" idx="10"/>
          </p:nvPr>
        </p:nvSpPr>
        <p:spPr/>
        <p:txBody>
          <a:bodyPr/>
          <a:lstStyle/>
          <a:p>
            <a:r>
              <a:rPr lang="fr-FR" sz="1800" dirty="0"/>
              <a:t>Participer au projet UVED de déclinaisons disciplinaires</a:t>
            </a:r>
          </a:p>
        </p:txBody>
      </p:sp>
    </p:spTree>
    <p:extLst>
      <p:ext uri="{BB962C8B-B14F-4D97-AF65-F5344CB8AC3E}">
        <p14:creationId xmlns:p14="http://schemas.microsoft.com/office/powerpoint/2010/main" val="419403385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569600"/>
            <a:ext cx="9144000" cy="1946526"/>
          </a:xfrm>
        </p:spPr>
        <p:txBody>
          <a:bodyPr/>
          <a:lstStyle/>
          <a:p>
            <a:r>
              <a:rPr lang="fr-FR" dirty="0"/>
              <a:t>Objectif de l’enseignant(e) : </a:t>
            </a:r>
            <a:br>
              <a:rPr lang="fr-FR" dirty="0"/>
            </a:br>
            <a:r>
              <a:rPr lang="fr-FR" sz="3900" b="0" dirty="0">
                <a:latin typeface="+mj-lt"/>
              </a:rPr>
              <a:t>situer l’état des connaissances de ses étudiants sur la TEDS</a:t>
            </a:r>
          </a:p>
        </p:txBody>
      </p:sp>
    </p:spTree>
    <p:extLst>
      <p:ext uri="{BB962C8B-B14F-4D97-AF65-F5344CB8AC3E}">
        <p14:creationId xmlns:p14="http://schemas.microsoft.com/office/powerpoint/2010/main" val="408201021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Suggestion n°5</a:t>
            </a:r>
          </a:p>
        </p:txBody>
      </p:sp>
      <p:sp>
        <p:nvSpPr>
          <p:cNvPr id="3" name="Espace réservé du contenu 2"/>
          <p:cNvSpPr>
            <a:spLocks noGrp="1"/>
          </p:cNvSpPr>
          <p:nvPr>
            <p:ph idx="1"/>
          </p:nvPr>
        </p:nvSpPr>
        <p:spPr/>
        <p:txBody>
          <a:bodyPr numCol="2" spcCol="360000"/>
          <a:lstStyle/>
          <a:p>
            <a:pPr marL="0" indent="0">
              <a:buNone/>
            </a:pPr>
            <a:r>
              <a:rPr lang="fr-FR" sz="1800" b="1" dirty="0">
                <a:solidFill>
                  <a:srgbClr val="407D9B"/>
                </a:solidFill>
              </a:rPr>
              <a:t>Principe</a:t>
            </a:r>
          </a:p>
          <a:p>
            <a:r>
              <a:rPr lang="fr-FR" dirty="0"/>
              <a:t>Un test composé de 39 questions</a:t>
            </a:r>
          </a:p>
          <a:p>
            <a:pPr>
              <a:spcBef>
                <a:spcPts val="900"/>
              </a:spcBef>
            </a:pPr>
            <a:r>
              <a:rPr lang="fr-FR" dirty="0"/>
              <a:t>Explicitement reliées aux thématiques de la TEDS</a:t>
            </a:r>
          </a:p>
          <a:p>
            <a:pPr>
              <a:spcBef>
                <a:spcPts val="900"/>
              </a:spcBef>
            </a:pPr>
            <a:r>
              <a:rPr lang="fr-FR" dirty="0"/>
              <a:t>Basées sur les programmes du lycée général</a:t>
            </a:r>
          </a:p>
          <a:p>
            <a:pPr>
              <a:spcBef>
                <a:spcPts val="900"/>
              </a:spcBef>
            </a:pPr>
            <a:r>
              <a:rPr lang="fr-FR" dirty="0"/>
              <a:t>Validées par le Conseil scientifiquement de l’éducation nationale</a:t>
            </a:r>
          </a:p>
          <a:p>
            <a:pPr>
              <a:spcBef>
                <a:spcPts val="900"/>
              </a:spcBef>
            </a:pPr>
            <a:r>
              <a:rPr lang="fr-FR" dirty="0"/>
              <a:t>Pour situer des connaissances plutôt que pour évaluer</a:t>
            </a:r>
          </a:p>
          <a:p>
            <a:pPr>
              <a:spcBef>
                <a:spcPts val="900"/>
              </a:spcBef>
            </a:pPr>
            <a:endParaRPr lang="fr-FR" dirty="0"/>
          </a:p>
          <a:p>
            <a:r>
              <a:rPr lang="fr-FR" dirty="0"/>
              <a:t>Utile pour orienter ses enseignements :</a:t>
            </a:r>
          </a:p>
          <a:p>
            <a:pPr lvl="1">
              <a:spcBef>
                <a:spcPts val="600"/>
              </a:spcBef>
            </a:pPr>
            <a:r>
              <a:rPr lang="fr-FR" sz="1600" dirty="0"/>
              <a:t>Chaque question renvoie à des explications, des ressources et des activités pédagogiques</a:t>
            </a:r>
          </a:p>
          <a:p>
            <a:pPr lvl="1">
              <a:spcBef>
                <a:spcPts val="600"/>
              </a:spcBef>
            </a:pPr>
            <a:r>
              <a:rPr lang="fr-FR" sz="1600" dirty="0"/>
              <a:t>Possibilité de sélectionner les questions</a:t>
            </a:r>
          </a:p>
          <a:p>
            <a:pPr lvl="1">
              <a:spcBef>
                <a:spcPts val="600"/>
              </a:spcBef>
            </a:pPr>
            <a:r>
              <a:rPr lang="fr-FR" sz="1600" dirty="0"/>
              <a:t>Possibilité pour les enseignants de visualiser les résultats du groupe</a:t>
            </a:r>
          </a:p>
        </p:txBody>
      </p:sp>
      <p:sp>
        <p:nvSpPr>
          <p:cNvPr id="4" name="Espace réservé du texte 3"/>
          <p:cNvSpPr>
            <a:spLocks noGrp="1"/>
          </p:cNvSpPr>
          <p:nvPr>
            <p:ph type="body" sz="quarter" idx="10"/>
          </p:nvPr>
        </p:nvSpPr>
        <p:spPr/>
        <p:txBody>
          <a:bodyPr/>
          <a:lstStyle/>
          <a:p>
            <a:r>
              <a:rPr lang="fr-FR" dirty="0"/>
              <a:t>Faire passer le test de positionnement UVED</a:t>
            </a:r>
          </a:p>
        </p:txBody>
      </p:sp>
    </p:spTree>
    <p:extLst>
      <p:ext uri="{BB962C8B-B14F-4D97-AF65-F5344CB8AC3E}">
        <p14:creationId xmlns:p14="http://schemas.microsoft.com/office/powerpoint/2010/main" val="269153976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Suggestion n°5</a:t>
            </a:r>
          </a:p>
        </p:txBody>
      </p:sp>
      <p:sp>
        <p:nvSpPr>
          <p:cNvPr id="3" name="Espace réservé du contenu 2"/>
          <p:cNvSpPr>
            <a:spLocks noGrp="1"/>
          </p:cNvSpPr>
          <p:nvPr>
            <p:ph idx="1"/>
          </p:nvPr>
        </p:nvSpPr>
        <p:spPr>
          <a:xfrm>
            <a:off x="1723294" y="1301461"/>
            <a:ext cx="7420706" cy="3684877"/>
          </a:xfrm>
        </p:spPr>
        <p:txBody>
          <a:bodyPr/>
          <a:lstStyle/>
          <a:p>
            <a:pPr marL="0" indent="0">
              <a:buNone/>
            </a:pPr>
            <a:r>
              <a:rPr kumimoji="0" lang="fr-FR" sz="1800" b="1" i="0" u="none" strike="noStrike" kern="0" cap="none" spc="0" normalizeH="0" baseline="0" noProof="0" dirty="0">
                <a:ln>
                  <a:noFill/>
                </a:ln>
                <a:solidFill>
                  <a:srgbClr val="407D9B"/>
                </a:solidFill>
                <a:effectLst/>
                <a:uLnTx/>
                <a:uFillTx/>
                <a:latin typeface="Calibri"/>
                <a:cs typeface="Arial"/>
              </a:rPr>
              <a:t>Exemple de question</a:t>
            </a:r>
            <a:r>
              <a:rPr kumimoji="0" lang="fr-FR" sz="1800" b="0" i="0" u="none" strike="noStrike" kern="0" cap="none" spc="0" normalizeH="0" baseline="0" noProof="0" dirty="0">
                <a:ln>
                  <a:noFill/>
                </a:ln>
                <a:solidFill>
                  <a:prstClr val="black"/>
                </a:solidFill>
                <a:effectLst/>
                <a:uLnTx/>
                <a:uFillTx/>
                <a:latin typeface="Calibri"/>
                <a:cs typeface="Arial"/>
              </a:rPr>
              <a:t> </a:t>
            </a:r>
            <a:r>
              <a:rPr kumimoji="0" lang="fr-FR" sz="1800" b="1" i="0" u="none" strike="noStrike" kern="0" cap="none" spc="0" normalizeH="0" baseline="10000" noProof="0" dirty="0">
                <a:ln>
                  <a:noFill/>
                </a:ln>
                <a:solidFill>
                  <a:srgbClr val="407D9B"/>
                </a:solidFill>
                <a:effectLst/>
                <a:uLnTx/>
                <a:uFillTx/>
                <a:latin typeface="Calibri"/>
                <a:cs typeface="Arial"/>
              </a:rPr>
              <a:t>|</a:t>
            </a:r>
            <a:r>
              <a:rPr kumimoji="0" lang="fr-FR" sz="1800" b="0" i="0" u="none" strike="noStrike" kern="0" cap="none" spc="0" normalizeH="0" baseline="0" noProof="0" dirty="0">
                <a:ln>
                  <a:noFill/>
                </a:ln>
                <a:solidFill>
                  <a:prstClr val="black"/>
                </a:solidFill>
                <a:effectLst/>
                <a:uLnTx/>
                <a:uFillTx/>
                <a:latin typeface="Calibri"/>
                <a:cs typeface="Arial"/>
              </a:rPr>
              <a:t> </a:t>
            </a:r>
            <a:r>
              <a:rPr lang="fr-FR" sz="1700" dirty="0">
                <a:latin typeface="+mj-lt"/>
              </a:rPr>
              <a:t>Thématique TEDS « Biodiversité » / Les crises biologiques</a:t>
            </a:r>
          </a:p>
        </p:txBody>
      </p:sp>
      <p:sp>
        <p:nvSpPr>
          <p:cNvPr id="4" name="Espace réservé du texte 3"/>
          <p:cNvSpPr>
            <a:spLocks noGrp="1"/>
          </p:cNvSpPr>
          <p:nvPr>
            <p:ph type="body" sz="quarter" idx="10"/>
          </p:nvPr>
        </p:nvSpPr>
        <p:spPr/>
        <p:txBody>
          <a:bodyPr/>
          <a:lstStyle/>
          <a:p>
            <a:r>
              <a:rPr lang="fr-FR" dirty="0"/>
              <a:t>Faire passer le test de positionnement UVED</a:t>
            </a:r>
          </a:p>
        </p:txBody>
      </p:sp>
      <p:pic>
        <p:nvPicPr>
          <p:cNvPr id="6" name="Image 5" descr="Capture d’écran 2024-07-01 à 10.57.18.png"/>
          <p:cNvPicPr>
            <a:picLocks noChangeAspect="1"/>
          </p:cNvPicPr>
          <p:nvPr/>
        </p:nvPicPr>
        <p:blipFill rotWithShape="1">
          <a:blip r:embed="rId2">
            <a:extLst>
              <a:ext uri="{28A0092B-C50C-407E-A947-70E740481C1C}">
                <a14:useLocalDpi xmlns:a14="http://schemas.microsoft.com/office/drawing/2010/main" val="0"/>
              </a:ext>
            </a:extLst>
          </a:blip>
          <a:srcRect r="3585"/>
          <a:stretch/>
        </p:blipFill>
        <p:spPr>
          <a:xfrm>
            <a:off x="559387" y="1832738"/>
            <a:ext cx="8213138" cy="2622396"/>
          </a:xfrm>
          <a:prstGeom prst="rect">
            <a:avLst/>
          </a:prstGeom>
        </p:spPr>
      </p:pic>
    </p:spTree>
    <p:extLst>
      <p:ext uri="{BB962C8B-B14F-4D97-AF65-F5344CB8AC3E}">
        <p14:creationId xmlns:p14="http://schemas.microsoft.com/office/powerpoint/2010/main" val="41120650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dirty="0"/>
              <a:t>Contexte</a:t>
            </a:r>
          </a:p>
        </p:txBody>
      </p:sp>
      <p:sp>
        <p:nvSpPr>
          <p:cNvPr id="3" name="Espace réservé du contenu 2"/>
          <p:cNvSpPr>
            <a:spLocks noGrp="1"/>
          </p:cNvSpPr>
          <p:nvPr>
            <p:ph idx="1"/>
          </p:nvPr>
        </p:nvSpPr>
        <p:spPr bwMode="auto"/>
        <p:txBody>
          <a:bodyPr/>
          <a:lstStyle/>
          <a:p>
            <a:pPr>
              <a:defRPr/>
            </a:pPr>
            <a:r>
              <a:rPr lang="fr-FR" sz="2000" dirty="0"/>
              <a:t>La formation des enseignants, une deuxième étape dans la stratégie ministérielle pour la TEDS</a:t>
            </a:r>
          </a:p>
          <a:p>
            <a:pPr marL="720725" lvl="1" indent="-368300">
              <a:spcBef>
                <a:spcPts val="600"/>
              </a:spcBef>
              <a:buFont typeface="Wingdings 3" panose="05040102010807070707" pitchFamily="18" charset="2"/>
              <a:buChar char="Ê"/>
              <a:defRPr/>
            </a:pPr>
            <a:r>
              <a:rPr lang="fr-FR" sz="2000" dirty="0"/>
              <a:t>Les défis à relever : acculturation &amp; formation des formateurs</a:t>
            </a:r>
          </a:p>
          <a:p>
            <a:pPr>
              <a:spcBef>
                <a:spcPts val="2400"/>
              </a:spcBef>
              <a:defRPr/>
            </a:pPr>
            <a:r>
              <a:rPr lang="fr-FR" sz="2000" dirty="0"/>
              <a:t>UVED porte le Pôle national de ressources pour la formation à la TEDS</a:t>
            </a:r>
          </a:p>
          <a:p>
            <a:pPr lvl="2">
              <a:spcBef>
                <a:spcPts val="600"/>
              </a:spcBef>
              <a:defRPr/>
            </a:pPr>
            <a:r>
              <a:rPr lang="fr-FR" sz="2000" dirty="0"/>
              <a:t>Cartographier</a:t>
            </a:r>
          </a:p>
          <a:p>
            <a:pPr lvl="2">
              <a:defRPr/>
            </a:pPr>
            <a:r>
              <a:rPr lang="fr-FR" sz="2000" dirty="0"/>
              <a:t>Animer</a:t>
            </a:r>
          </a:p>
          <a:p>
            <a:pPr lvl="2">
              <a:defRPr/>
            </a:pPr>
            <a:r>
              <a:rPr lang="fr-FR" sz="2000" dirty="0"/>
              <a:t>Mutualiser</a:t>
            </a:r>
          </a:p>
          <a:p>
            <a:pPr>
              <a:defRPr/>
            </a:pPr>
            <a:endParaRPr lang="fr-FR" sz="2000" dirty="0"/>
          </a:p>
        </p:txBody>
      </p:sp>
      <p:sp>
        <p:nvSpPr>
          <p:cNvPr id="4" name="Espace réservé du texte 3"/>
          <p:cNvSpPr>
            <a:spLocks noGrp="1"/>
          </p:cNvSpPr>
          <p:nvPr>
            <p:ph type="body" sz="quarter" idx="10"/>
          </p:nvPr>
        </p:nvSpPr>
        <p:spPr bwMode="auto"/>
        <p:txBody>
          <a:bodyPr/>
          <a:lstStyle/>
          <a:p>
            <a:pPr>
              <a:defRPr/>
            </a:pPr>
            <a:r>
              <a:rPr lang="fr-FR" dirty="0"/>
              <a:t>Former le plus grand nombre d’enseignants à la TEDS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Suggestion n°5</a:t>
            </a:r>
          </a:p>
        </p:txBody>
      </p:sp>
      <p:sp>
        <p:nvSpPr>
          <p:cNvPr id="3" name="Espace réservé du contenu 2"/>
          <p:cNvSpPr>
            <a:spLocks noGrp="1"/>
          </p:cNvSpPr>
          <p:nvPr>
            <p:ph idx="1"/>
          </p:nvPr>
        </p:nvSpPr>
        <p:spPr>
          <a:xfrm>
            <a:off x="1723294" y="1301461"/>
            <a:ext cx="7420706" cy="3684877"/>
          </a:xfrm>
        </p:spPr>
        <p:txBody>
          <a:bodyPr/>
          <a:lstStyle/>
          <a:p>
            <a:pPr marL="0" marR="0" lvl="0" indent="0" algn="l" defTabSz="685800" eaLnBrk="1" fontAlgn="auto" latinLnBrk="0" hangingPunct="1">
              <a:lnSpc>
                <a:spcPct val="100000"/>
              </a:lnSpc>
              <a:spcBef>
                <a:spcPts val="1200"/>
              </a:spcBef>
              <a:spcAft>
                <a:spcPts val="0"/>
              </a:spcAft>
              <a:buClr>
                <a:srgbClr val="6297B2"/>
              </a:buClr>
              <a:buSzPct val="90000"/>
              <a:buFont typeface="Wingdings"/>
              <a:buNone/>
              <a:tabLst/>
              <a:defRPr/>
            </a:pPr>
            <a:r>
              <a:rPr kumimoji="0" lang="fr-FR" sz="1800" b="1" i="0" u="none" strike="noStrike" kern="0" cap="none" spc="0" normalizeH="0" baseline="0" noProof="0" dirty="0">
                <a:ln>
                  <a:noFill/>
                </a:ln>
                <a:solidFill>
                  <a:srgbClr val="407D9B"/>
                </a:solidFill>
                <a:effectLst/>
                <a:uLnTx/>
                <a:uFillTx/>
                <a:latin typeface="Calibri"/>
                <a:cs typeface="Arial"/>
              </a:rPr>
              <a:t>Exemple de question</a:t>
            </a:r>
            <a:r>
              <a:rPr kumimoji="0" lang="fr-FR" sz="1800" b="0" i="0" u="none" strike="noStrike" kern="0" cap="none" spc="0" normalizeH="0" baseline="0" noProof="0" dirty="0">
                <a:ln>
                  <a:noFill/>
                </a:ln>
                <a:solidFill>
                  <a:prstClr val="black"/>
                </a:solidFill>
                <a:effectLst/>
                <a:uLnTx/>
                <a:uFillTx/>
                <a:latin typeface="Calibri"/>
                <a:cs typeface="Arial"/>
              </a:rPr>
              <a:t> </a:t>
            </a:r>
            <a:r>
              <a:rPr kumimoji="0" lang="fr-FR" sz="1800" b="1" i="0" u="none" strike="noStrike" kern="0" cap="none" spc="0" normalizeH="0" baseline="10000" noProof="0" dirty="0">
                <a:ln>
                  <a:noFill/>
                </a:ln>
                <a:solidFill>
                  <a:srgbClr val="407D9B"/>
                </a:solidFill>
                <a:effectLst/>
                <a:uLnTx/>
                <a:uFillTx/>
                <a:latin typeface="Calibri"/>
                <a:cs typeface="Arial"/>
              </a:rPr>
              <a:t>|</a:t>
            </a:r>
            <a:r>
              <a:rPr kumimoji="0" lang="fr-FR" sz="1800" b="0" i="0" u="none" strike="noStrike" kern="0" cap="none" spc="0" normalizeH="0" baseline="0" noProof="0" dirty="0">
                <a:ln>
                  <a:noFill/>
                </a:ln>
                <a:solidFill>
                  <a:prstClr val="black"/>
                </a:solidFill>
                <a:effectLst/>
                <a:uLnTx/>
                <a:uFillTx/>
                <a:latin typeface="Calibri"/>
                <a:cs typeface="Arial"/>
              </a:rPr>
              <a:t> </a:t>
            </a:r>
            <a:r>
              <a:rPr kumimoji="0" lang="fr-FR" sz="1700" b="0" i="0" u="none" strike="noStrike" kern="0" cap="none" spc="0" normalizeH="0" baseline="0" noProof="0" dirty="0">
                <a:ln>
                  <a:noFill/>
                </a:ln>
                <a:solidFill>
                  <a:prstClr val="black"/>
                </a:solidFill>
                <a:effectLst/>
                <a:uLnTx/>
                <a:uFillTx/>
                <a:latin typeface="Calibri Light"/>
                <a:cs typeface="Arial"/>
              </a:rPr>
              <a:t>Thématique TEDS « Biodiversité » / Les crises biologiques</a:t>
            </a:r>
          </a:p>
        </p:txBody>
      </p:sp>
      <p:sp>
        <p:nvSpPr>
          <p:cNvPr id="4" name="Espace réservé du texte 3"/>
          <p:cNvSpPr>
            <a:spLocks noGrp="1"/>
          </p:cNvSpPr>
          <p:nvPr>
            <p:ph type="body" sz="quarter" idx="10"/>
          </p:nvPr>
        </p:nvSpPr>
        <p:spPr/>
        <p:txBody>
          <a:bodyPr/>
          <a:lstStyle/>
          <a:p>
            <a:r>
              <a:rPr lang="fr-FR" dirty="0"/>
              <a:t>Faire passer le test de positionnement UVED</a:t>
            </a:r>
          </a:p>
        </p:txBody>
      </p:sp>
      <p:pic>
        <p:nvPicPr>
          <p:cNvPr id="7" name="Image 6" descr="Capture d’écran 2024-07-01 à 10.56.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4957" y="1961912"/>
            <a:ext cx="7147914" cy="3024426"/>
          </a:xfrm>
          <a:prstGeom prst="rect">
            <a:avLst/>
          </a:prstGeom>
        </p:spPr>
      </p:pic>
    </p:spTree>
    <p:extLst>
      <p:ext uri="{BB962C8B-B14F-4D97-AF65-F5344CB8AC3E}">
        <p14:creationId xmlns:p14="http://schemas.microsoft.com/office/powerpoint/2010/main" val="2185407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Suggestion n°5</a:t>
            </a:r>
          </a:p>
        </p:txBody>
      </p:sp>
      <p:sp>
        <p:nvSpPr>
          <p:cNvPr id="3" name="Espace réservé du contenu 2"/>
          <p:cNvSpPr>
            <a:spLocks noGrp="1"/>
          </p:cNvSpPr>
          <p:nvPr>
            <p:ph idx="1"/>
          </p:nvPr>
        </p:nvSpPr>
        <p:spPr/>
        <p:txBody>
          <a:bodyPr/>
          <a:lstStyle/>
          <a:p>
            <a:pPr marL="0" indent="0">
              <a:buNone/>
            </a:pPr>
            <a:r>
              <a:rPr lang="fr-FR" sz="1800" b="1" dirty="0">
                <a:solidFill>
                  <a:srgbClr val="407D9B"/>
                </a:solidFill>
                <a:latin typeface="Calibri"/>
                <a:cs typeface="Arial"/>
              </a:rPr>
              <a:t>En pratique</a:t>
            </a:r>
          </a:p>
          <a:p>
            <a:pPr>
              <a:spcBef>
                <a:spcPts val="1500"/>
              </a:spcBef>
            </a:pPr>
            <a:r>
              <a:rPr lang="fr-FR" sz="1800" dirty="0"/>
              <a:t>Disponible à partir de septembre 2024</a:t>
            </a:r>
          </a:p>
          <a:p>
            <a:pPr>
              <a:spcBef>
                <a:spcPts val="1800"/>
              </a:spcBef>
            </a:pPr>
            <a:r>
              <a:rPr lang="fr-FR" sz="1800" dirty="0"/>
              <a:t>Points d’accès </a:t>
            </a:r>
          </a:p>
          <a:p>
            <a:pPr lvl="1">
              <a:spcBef>
                <a:spcPts val="1200"/>
              </a:spcBef>
            </a:pPr>
            <a:r>
              <a:rPr lang="fr-FR" sz="1800" dirty="0"/>
              <a:t>Depuis le portail UVED : Section TEDS / Les évaluer</a:t>
            </a:r>
            <a:br>
              <a:rPr lang="fr-FR" sz="1800" dirty="0"/>
            </a:br>
            <a:r>
              <a:rPr lang="fr-FR" dirty="0">
                <a:hlinkClick r:id="rId2"/>
              </a:rPr>
              <a:t>https://www.uved.fr/menu-ressources/positionnement</a:t>
            </a:r>
            <a:endParaRPr lang="fr-FR" sz="1800" dirty="0"/>
          </a:p>
          <a:p>
            <a:pPr lvl="1">
              <a:spcBef>
                <a:spcPts val="1200"/>
              </a:spcBef>
            </a:pPr>
            <a:r>
              <a:rPr lang="fr-FR" sz="1800" dirty="0"/>
              <a:t>Sur le Moodle d’UVED</a:t>
            </a:r>
            <a:br>
              <a:rPr lang="fr-FR" sz="1800" dirty="0"/>
            </a:br>
            <a:r>
              <a:rPr lang="fr-FR" dirty="0">
                <a:hlinkClick r:id="rId3"/>
              </a:rPr>
              <a:t>https://moodle.uved.fr</a:t>
            </a:r>
            <a:endParaRPr lang="fr-FR" dirty="0"/>
          </a:p>
          <a:p>
            <a:pPr>
              <a:spcBef>
                <a:spcPts val="1800"/>
              </a:spcBef>
            </a:pPr>
            <a:r>
              <a:rPr lang="fr-FR" sz="1800" dirty="0"/>
              <a:t>Temps de réalisation conseillé : 1h</a:t>
            </a:r>
          </a:p>
        </p:txBody>
      </p:sp>
      <p:sp>
        <p:nvSpPr>
          <p:cNvPr id="4" name="Espace réservé du texte 3"/>
          <p:cNvSpPr>
            <a:spLocks noGrp="1"/>
          </p:cNvSpPr>
          <p:nvPr>
            <p:ph type="body" sz="quarter" idx="10"/>
          </p:nvPr>
        </p:nvSpPr>
        <p:spPr/>
        <p:txBody>
          <a:bodyPr/>
          <a:lstStyle/>
          <a:p>
            <a:r>
              <a:rPr lang="fr-FR" dirty="0"/>
              <a:t>Faire passer le test de positionnement UVED</a:t>
            </a:r>
          </a:p>
        </p:txBody>
      </p:sp>
    </p:spTree>
    <p:extLst>
      <p:ext uri="{BB962C8B-B14F-4D97-AF65-F5344CB8AC3E}">
        <p14:creationId xmlns:p14="http://schemas.microsoft.com/office/powerpoint/2010/main" val="357303496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0" y="1562400"/>
            <a:ext cx="9144000" cy="1960926"/>
          </a:xfrm>
        </p:spPr>
        <p:txBody>
          <a:bodyPr/>
          <a:lstStyle/>
          <a:p>
            <a:r>
              <a:rPr lang="fr-FR" dirty="0"/>
              <a:t>Objectif de l’enseignant(e) : </a:t>
            </a:r>
            <a:br>
              <a:rPr lang="fr-FR" dirty="0"/>
            </a:br>
            <a:r>
              <a:rPr lang="fr-FR" sz="3900" b="0" dirty="0">
                <a:latin typeface="+mj-lt"/>
              </a:rPr>
              <a:t>voir ce que font les autres pour la </a:t>
            </a:r>
            <a:br>
              <a:rPr lang="fr-FR" sz="3900" b="0" dirty="0">
                <a:latin typeface="+mj-lt"/>
              </a:rPr>
            </a:br>
            <a:r>
              <a:rPr lang="fr-FR" sz="3900" b="0" dirty="0">
                <a:latin typeface="+mj-lt"/>
              </a:rPr>
              <a:t>formation à la TEDS</a:t>
            </a:r>
          </a:p>
        </p:txBody>
      </p:sp>
      <p:sp>
        <p:nvSpPr>
          <p:cNvPr id="5" name="Espace réservé du numéro de diapositive 4"/>
          <p:cNvSpPr>
            <a:spLocks noGrp="1"/>
          </p:cNvSpPr>
          <p:nvPr>
            <p:ph type="sldNum" sz="quarter" idx="4294967295"/>
          </p:nvPr>
        </p:nvSpPr>
        <p:spPr>
          <a:xfrm>
            <a:off x="0" y="4454525"/>
            <a:ext cx="465138" cy="274638"/>
          </a:xfrm>
        </p:spPr>
        <p:txBody>
          <a:bodyPr/>
          <a:lstStyle/>
          <a:p>
            <a:pPr>
              <a:defRPr/>
            </a:pPr>
            <a:fld id="{7773EFB3-3737-4BFE-8E14-B36AB29AC9BB}" type="slidenum">
              <a:rPr lang="fr-FR" smtClean="0"/>
              <a:t>22</a:t>
            </a:fld>
            <a:endParaRPr lang="fr-FR"/>
          </a:p>
        </p:txBody>
      </p:sp>
    </p:spTree>
    <p:extLst>
      <p:ext uri="{BB962C8B-B14F-4D97-AF65-F5344CB8AC3E}">
        <p14:creationId xmlns:p14="http://schemas.microsoft.com/office/powerpoint/2010/main" val="298930143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Suggestion n°6</a:t>
            </a:r>
          </a:p>
        </p:txBody>
      </p:sp>
      <p:sp>
        <p:nvSpPr>
          <p:cNvPr id="3" name="Espace réservé du contenu 2"/>
          <p:cNvSpPr>
            <a:spLocks noGrp="1"/>
          </p:cNvSpPr>
          <p:nvPr>
            <p:ph idx="1"/>
          </p:nvPr>
        </p:nvSpPr>
        <p:spPr>
          <a:xfrm>
            <a:off x="1723294" y="1303020"/>
            <a:ext cx="4220305" cy="3683318"/>
          </a:xfrm>
        </p:spPr>
        <p:txBody>
          <a:bodyPr/>
          <a:lstStyle/>
          <a:p>
            <a:pPr marL="0" indent="0">
              <a:buNone/>
            </a:pPr>
            <a:r>
              <a:rPr lang="fr-FR" sz="1800" b="1" dirty="0">
                <a:solidFill>
                  <a:srgbClr val="407D9B"/>
                </a:solidFill>
              </a:rPr>
              <a:t>Principe</a:t>
            </a:r>
          </a:p>
          <a:p>
            <a:pPr>
              <a:spcBef>
                <a:spcPts val="1800"/>
              </a:spcBef>
            </a:pPr>
            <a:r>
              <a:rPr lang="fr-FR" sz="1800" dirty="0"/>
              <a:t>UVED fait une veille et recense les initiatives des établissements en lien avec la TE</a:t>
            </a:r>
          </a:p>
          <a:p>
            <a:pPr>
              <a:spcBef>
                <a:spcPts val="1800"/>
              </a:spcBef>
            </a:pPr>
            <a:r>
              <a:rPr lang="fr-FR" sz="1800" dirty="0"/>
              <a:t>Une cartographie de ces initiatives est accessible à tous</a:t>
            </a:r>
          </a:p>
          <a:p>
            <a:pPr>
              <a:spcBef>
                <a:spcPts val="1800"/>
              </a:spcBef>
            </a:pPr>
            <a:r>
              <a:rPr lang="fr-FR" sz="1800" dirty="0"/>
              <a:t>Des initiatives de différents types, dont celles qui concernent l’enseignement</a:t>
            </a:r>
          </a:p>
        </p:txBody>
      </p:sp>
      <p:sp>
        <p:nvSpPr>
          <p:cNvPr id="4" name="Espace réservé du texte 3"/>
          <p:cNvSpPr>
            <a:spLocks noGrp="1"/>
          </p:cNvSpPr>
          <p:nvPr>
            <p:ph type="body" sz="quarter" idx="10"/>
          </p:nvPr>
        </p:nvSpPr>
        <p:spPr/>
        <p:txBody>
          <a:bodyPr/>
          <a:lstStyle/>
          <a:p>
            <a:r>
              <a:rPr lang="fr-FR" dirty="0"/>
              <a:t>Consulter la cartographie </a:t>
            </a:r>
            <a:r>
              <a:rPr lang="fr-FR" dirty="0" smtClean="0"/>
              <a:t>UVED des initiatives</a:t>
            </a:r>
            <a:endParaRPr lang="fr-FR" dirty="0"/>
          </a:p>
        </p:txBody>
      </p:sp>
      <p:pic>
        <p:nvPicPr>
          <p:cNvPr id="6" name="Image 5" descr="Capture d’écran 2024-07-01 à 11.28.48.png"/>
          <p:cNvPicPr>
            <a:picLocks noChangeAspect="1"/>
          </p:cNvPicPr>
          <p:nvPr/>
        </p:nvPicPr>
        <p:blipFill rotWithShape="1">
          <a:blip r:embed="rId2">
            <a:extLst>
              <a:ext uri="{28A0092B-C50C-407E-A947-70E740481C1C}">
                <a14:useLocalDpi xmlns:a14="http://schemas.microsoft.com/office/drawing/2010/main" val="0"/>
              </a:ext>
            </a:extLst>
          </a:blip>
          <a:srcRect l="3562" t="858" r="5984" b="474"/>
          <a:stretch/>
        </p:blipFill>
        <p:spPr>
          <a:xfrm>
            <a:off x="6492240" y="1496378"/>
            <a:ext cx="1736408" cy="2894013"/>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006360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Suggestion n°6</a:t>
            </a:r>
          </a:p>
        </p:txBody>
      </p:sp>
      <p:sp>
        <p:nvSpPr>
          <p:cNvPr id="3" name="Espace réservé du contenu 2"/>
          <p:cNvSpPr>
            <a:spLocks noGrp="1"/>
          </p:cNvSpPr>
          <p:nvPr>
            <p:ph idx="1"/>
          </p:nvPr>
        </p:nvSpPr>
        <p:spPr>
          <a:xfrm>
            <a:off x="1723294" y="1301461"/>
            <a:ext cx="7131145" cy="3684877"/>
          </a:xfrm>
        </p:spPr>
        <p:txBody>
          <a:bodyPr/>
          <a:lstStyle/>
          <a:p>
            <a:pPr marL="0" indent="0">
              <a:buNone/>
            </a:pPr>
            <a:r>
              <a:rPr lang="fr-FR" sz="1800" b="1" dirty="0">
                <a:solidFill>
                  <a:srgbClr val="407D9B"/>
                </a:solidFill>
              </a:rPr>
              <a:t>Exemple</a:t>
            </a:r>
          </a:p>
          <a:p>
            <a:pPr marL="351719" lvl="1" indent="0">
              <a:buNone/>
            </a:pPr>
            <a:endParaRPr lang="fr-FR" dirty="0"/>
          </a:p>
        </p:txBody>
      </p:sp>
      <p:sp>
        <p:nvSpPr>
          <p:cNvPr id="4" name="Espace réservé du texte 3"/>
          <p:cNvSpPr>
            <a:spLocks noGrp="1"/>
          </p:cNvSpPr>
          <p:nvPr>
            <p:ph type="body" sz="quarter" idx="10"/>
          </p:nvPr>
        </p:nvSpPr>
        <p:spPr/>
        <p:txBody>
          <a:bodyPr/>
          <a:lstStyle/>
          <a:p>
            <a:r>
              <a:rPr lang="fr-FR" dirty="0"/>
              <a:t>Consulter la cartographie des initiatives UVED</a:t>
            </a:r>
          </a:p>
        </p:txBody>
      </p:sp>
      <p:pic>
        <p:nvPicPr>
          <p:cNvPr id="7" name="Image 6" descr="Capture d’écran 2024-07-01 à 11.28.3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867" y="1733162"/>
            <a:ext cx="3269707" cy="2935650"/>
          </a:xfrm>
          <a:prstGeom prst="rect">
            <a:avLst/>
          </a:prstGeom>
          <a:ln>
            <a:solidFill>
              <a:srgbClr val="000000">
                <a:alpha val="16000"/>
              </a:srgbClr>
            </a:solidFill>
          </a:ln>
          <a:effectLst>
            <a:outerShdw blurRad="50800" dist="38100" dir="2700000" algn="tl" rotWithShape="0">
              <a:prstClr val="black">
                <a:alpha val="40000"/>
              </a:prstClr>
            </a:outerShdw>
          </a:effectLst>
        </p:spPr>
      </p:pic>
      <p:pic>
        <p:nvPicPr>
          <p:cNvPr id="8" name="Image 7" descr="Capture d’écran 2024-07-01 à 11.36.0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1840" y="1733162"/>
            <a:ext cx="4201452" cy="2937600"/>
          </a:xfrm>
          <a:prstGeom prst="rect">
            <a:avLst/>
          </a:prstGeom>
          <a:ln>
            <a:solidFill>
              <a:srgbClr val="000000">
                <a:alpha val="16000"/>
              </a:srgbClr>
            </a:solidFill>
          </a:ln>
          <a:effectLst>
            <a:outerShdw blurRad="50800" dist="38100" dir="2700000" algn="tl" rotWithShape="0">
              <a:prstClr val="black">
                <a:alpha val="40000"/>
              </a:prstClr>
            </a:outerShdw>
          </a:effectLst>
        </p:spPr>
      </p:pic>
      <p:cxnSp>
        <p:nvCxnSpPr>
          <p:cNvPr id="10" name="Connecteur droit avec flèche 9"/>
          <p:cNvCxnSpPr>
            <a:cxnSpLocks/>
          </p:cNvCxnSpPr>
          <p:nvPr/>
        </p:nvCxnSpPr>
        <p:spPr>
          <a:xfrm>
            <a:off x="2341436" y="4030410"/>
            <a:ext cx="2750629" cy="0"/>
          </a:xfrm>
          <a:prstGeom prst="straightConnector1">
            <a:avLst/>
          </a:prstGeom>
          <a:ln w="34925">
            <a:solidFill>
              <a:srgbClr val="FF6600"/>
            </a:solidFill>
            <a:tailEnd type="stealth"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56086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1000"/>
                                        <p:tgtEl>
                                          <p:spTgt spid="10"/>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Suggestion n°6</a:t>
            </a:r>
          </a:p>
        </p:txBody>
      </p:sp>
      <p:sp>
        <p:nvSpPr>
          <p:cNvPr id="3" name="Espace réservé du contenu 2"/>
          <p:cNvSpPr>
            <a:spLocks noGrp="1"/>
          </p:cNvSpPr>
          <p:nvPr>
            <p:ph idx="1"/>
          </p:nvPr>
        </p:nvSpPr>
        <p:spPr>
          <a:xfrm>
            <a:off x="1723294" y="1301461"/>
            <a:ext cx="7154006" cy="3684877"/>
          </a:xfrm>
        </p:spPr>
        <p:txBody>
          <a:bodyPr/>
          <a:lstStyle/>
          <a:p>
            <a:pPr marL="0" indent="0">
              <a:buNone/>
            </a:pPr>
            <a:r>
              <a:rPr lang="fr-FR" sz="1800" b="1" dirty="0">
                <a:solidFill>
                  <a:srgbClr val="407D9B"/>
                </a:solidFill>
              </a:rPr>
              <a:t>En pratique</a:t>
            </a:r>
          </a:p>
          <a:p>
            <a:r>
              <a:rPr lang="fr-FR" sz="1800" dirty="0"/>
              <a:t>La cartographie est déjà disponible</a:t>
            </a:r>
          </a:p>
          <a:p>
            <a:pPr>
              <a:spcBef>
                <a:spcPts val="1500"/>
              </a:spcBef>
            </a:pPr>
            <a:r>
              <a:rPr lang="fr-FR" sz="1800" dirty="0"/>
              <a:t>Points d’accès depuis le </a:t>
            </a:r>
            <a:r>
              <a:rPr lang="fr-FR" sz="1800" b="1" dirty="0"/>
              <a:t>portail UVED </a:t>
            </a:r>
            <a:r>
              <a:rPr lang="fr-FR" sz="1800" dirty="0"/>
              <a:t>:</a:t>
            </a:r>
          </a:p>
          <a:p>
            <a:pPr lvl="1">
              <a:spcBef>
                <a:spcPts val="900"/>
              </a:spcBef>
            </a:pPr>
            <a:r>
              <a:rPr lang="fr-FR" sz="1800" dirty="0"/>
              <a:t>Les initiatives des établissements</a:t>
            </a:r>
          </a:p>
          <a:p>
            <a:pPr lvl="1">
              <a:spcBef>
                <a:spcPts val="900"/>
              </a:spcBef>
            </a:pPr>
            <a:r>
              <a:rPr lang="fr-FR" sz="1800" dirty="0"/>
              <a:t>Section TEDS / Enseignants / S’inspirer d’initiatives d’autres établissements</a:t>
            </a:r>
            <a:br>
              <a:rPr lang="fr-FR" sz="1800" dirty="0"/>
            </a:br>
            <a:r>
              <a:rPr lang="fr-FR" dirty="0">
                <a:hlinkClick r:id="rId2"/>
              </a:rPr>
              <a:t>https://www.uved.fr/menu-ressources/initiatives</a:t>
            </a:r>
            <a:endParaRPr lang="fr-FR" sz="1600" dirty="0"/>
          </a:p>
          <a:p>
            <a:pPr>
              <a:spcBef>
                <a:spcPts val="1500"/>
              </a:spcBef>
            </a:pPr>
            <a:r>
              <a:rPr lang="fr-FR" sz="1800" dirty="0"/>
              <a:t>Pour compléter la cartographie et signaler une initiative :</a:t>
            </a:r>
            <a:br>
              <a:rPr lang="fr-FR" sz="1800" dirty="0"/>
            </a:br>
            <a:r>
              <a:rPr lang="fr-FR" dirty="0">
                <a:hlinkClick r:id="rId3" action="ppaction://hlinkfile"/>
              </a:rPr>
              <a:t>contact@fondation-uved.fr</a:t>
            </a:r>
            <a:endParaRPr lang="fr-FR" dirty="0"/>
          </a:p>
        </p:txBody>
      </p:sp>
      <p:sp>
        <p:nvSpPr>
          <p:cNvPr id="4" name="Espace réservé du texte 3"/>
          <p:cNvSpPr>
            <a:spLocks noGrp="1"/>
          </p:cNvSpPr>
          <p:nvPr>
            <p:ph type="body" sz="quarter" idx="10"/>
          </p:nvPr>
        </p:nvSpPr>
        <p:spPr/>
        <p:txBody>
          <a:bodyPr/>
          <a:lstStyle/>
          <a:p>
            <a:r>
              <a:rPr lang="fr-FR" dirty="0"/>
              <a:t>Consulter la cartographie des initiatives UVED</a:t>
            </a:r>
          </a:p>
        </p:txBody>
      </p:sp>
    </p:spTree>
    <p:extLst>
      <p:ext uri="{BB962C8B-B14F-4D97-AF65-F5344CB8AC3E}">
        <p14:creationId xmlns:p14="http://schemas.microsoft.com/office/powerpoint/2010/main" val="8311783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461600"/>
            <a:ext cx="9144000" cy="2162526"/>
          </a:xfrm>
        </p:spPr>
        <p:txBody>
          <a:bodyPr/>
          <a:lstStyle/>
          <a:p>
            <a:r>
              <a:rPr lang="fr-FR" dirty="0"/>
              <a:t>Objectif de l’enseignant</a:t>
            </a:r>
            <a:r>
              <a:rPr lang="pt-BR" dirty="0"/>
              <a:t>(e) </a:t>
            </a:r>
            <a:r>
              <a:rPr lang="fr-FR" dirty="0"/>
              <a:t>: </a:t>
            </a:r>
            <a:br>
              <a:rPr lang="fr-FR" dirty="0"/>
            </a:br>
            <a:r>
              <a:rPr lang="fr-FR" sz="3900" b="0" dirty="0">
                <a:latin typeface="+mj-lt"/>
              </a:rPr>
              <a:t>trouver des ressources et des idées d’activités pour enseigner la TEDS</a:t>
            </a:r>
          </a:p>
        </p:txBody>
      </p:sp>
    </p:spTree>
    <p:extLst>
      <p:ext uri="{BB962C8B-B14F-4D97-AF65-F5344CB8AC3E}">
        <p14:creationId xmlns:p14="http://schemas.microsoft.com/office/powerpoint/2010/main" val="300776856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Suggestion n°7</a:t>
            </a:r>
          </a:p>
        </p:txBody>
      </p:sp>
      <p:sp>
        <p:nvSpPr>
          <p:cNvPr id="3" name="Espace réservé du contenu 2"/>
          <p:cNvSpPr>
            <a:spLocks noGrp="1"/>
          </p:cNvSpPr>
          <p:nvPr>
            <p:ph idx="1"/>
          </p:nvPr>
        </p:nvSpPr>
        <p:spPr>
          <a:xfrm>
            <a:off x="1723294" y="1301461"/>
            <a:ext cx="7354031" cy="3684877"/>
          </a:xfrm>
        </p:spPr>
        <p:txBody>
          <a:bodyPr/>
          <a:lstStyle/>
          <a:p>
            <a:pPr marL="0" indent="0">
              <a:buNone/>
            </a:pPr>
            <a:r>
              <a:rPr lang="fr-FR" sz="1800" b="1" dirty="0">
                <a:solidFill>
                  <a:srgbClr val="407D9B"/>
                </a:solidFill>
              </a:rPr>
              <a:t>Principe</a:t>
            </a:r>
          </a:p>
          <a:p>
            <a:r>
              <a:rPr lang="fr-FR" dirty="0"/>
              <a:t>S3C = Socle Commun de Connaissances et de Compétences transversales sur l’anthropocène</a:t>
            </a:r>
          </a:p>
          <a:p>
            <a:pPr>
              <a:spcBef>
                <a:spcPts val="1000"/>
              </a:spcBef>
            </a:pPr>
            <a:r>
              <a:rPr lang="fr-FR" dirty="0"/>
              <a:t>Lauréat de l’AMI 2021 Emergences</a:t>
            </a:r>
          </a:p>
          <a:p>
            <a:pPr>
              <a:spcBef>
                <a:spcPts val="1000"/>
              </a:spcBef>
            </a:pPr>
            <a:r>
              <a:rPr lang="fr-FR" spc="-10" dirty="0"/>
              <a:t>Co-construction de contenus pédagogiques autour de 5 modules pluridisciplinaires :</a:t>
            </a:r>
          </a:p>
          <a:p>
            <a:pPr lvl="1"/>
            <a:r>
              <a:rPr lang="fr-FR" sz="1500" dirty="0">
                <a:latin typeface="+mj-lt"/>
              </a:rPr>
              <a:t>1. Le système Terre à l’</a:t>
            </a:r>
            <a:r>
              <a:rPr lang="fr-FR" sz="1500" dirty="0" err="1">
                <a:latin typeface="+mj-lt"/>
              </a:rPr>
              <a:t>anthropocène</a:t>
            </a:r>
            <a:endParaRPr lang="fr-FR" sz="1500" dirty="0">
              <a:latin typeface="+mj-lt"/>
            </a:endParaRPr>
          </a:p>
          <a:p>
            <a:pPr lvl="1"/>
            <a:r>
              <a:rPr lang="fr-FR" sz="1500" dirty="0">
                <a:latin typeface="+mj-lt"/>
              </a:rPr>
              <a:t>2. Les relations Humains-Nature(s) en </a:t>
            </a:r>
            <a:r>
              <a:rPr lang="fr-FR" sz="1500" dirty="0" err="1">
                <a:latin typeface="+mj-lt"/>
              </a:rPr>
              <a:t>anthropocène</a:t>
            </a:r>
            <a:endParaRPr lang="fr-FR" sz="1500" dirty="0">
              <a:latin typeface="+mj-lt"/>
            </a:endParaRPr>
          </a:p>
          <a:p>
            <a:pPr lvl="1"/>
            <a:r>
              <a:rPr lang="fr-FR" sz="1500" dirty="0">
                <a:latin typeface="+mj-lt"/>
              </a:rPr>
              <a:t>3. Les modes d’action en </a:t>
            </a:r>
            <a:r>
              <a:rPr lang="fr-FR" sz="1500" dirty="0" err="1">
                <a:latin typeface="+mj-lt"/>
              </a:rPr>
              <a:t>anthropocène</a:t>
            </a:r>
            <a:endParaRPr lang="fr-FR" sz="1500" dirty="0">
              <a:latin typeface="+mj-lt"/>
            </a:endParaRPr>
          </a:p>
          <a:p>
            <a:pPr lvl="1"/>
            <a:r>
              <a:rPr lang="fr-FR" sz="1500" dirty="0">
                <a:latin typeface="+mj-lt"/>
              </a:rPr>
              <a:t>4. Les controverses et les récits en </a:t>
            </a:r>
            <a:r>
              <a:rPr lang="fr-FR" sz="1500" dirty="0" err="1">
                <a:latin typeface="+mj-lt"/>
              </a:rPr>
              <a:t>anthropocène</a:t>
            </a:r>
            <a:endParaRPr lang="fr-FR" sz="1500" dirty="0">
              <a:latin typeface="+mj-lt"/>
            </a:endParaRPr>
          </a:p>
          <a:p>
            <a:pPr lvl="1"/>
            <a:r>
              <a:rPr lang="fr-FR" sz="1500" dirty="0">
                <a:latin typeface="+mj-lt"/>
              </a:rPr>
              <a:t>5. Eduquer pour former à/en/par l’</a:t>
            </a:r>
            <a:r>
              <a:rPr lang="fr-FR" sz="1500" dirty="0" err="1">
                <a:latin typeface="+mj-lt"/>
              </a:rPr>
              <a:t>anthropocène</a:t>
            </a:r>
            <a:endParaRPr lang="fr-FR" sz="1500" dirty="0">
              <a:latin typeface="+mj-lt"/>
            </a:endParaRPr>
          </a:p>
          <a:p>
            <a:r>
              <a:rPr lang="fr-FR" dirty="0"/>
              <a:t>Expertise scientifique mobilisée</a:t>
            </a:r>
          </a:p>
        </p:txBody>
      </p:sp>
      <p:sp>
        <p:nvSpPr>
          <p:cNvPr id="4" name="Espace réservé du texte 3"/>
          <p:cNvSpPr>
            <a:spLocks noGrp="1"/>
          </p:cNvSpPr>
          <p:nvPr>
            <p:ph type="body" sz="quarter" idx="10"/>
          </p:nvPr>
        </p:nvSpPr>
        <p:spPr/>
        <p:txBody>
          <a:bodyPr/>
          <a:lstStyle/>
          <a:p>
            <a:r>
              <a:rPr lang="fr-FR" dirty="0"/>
              <a:t>Utiliser le Socle commun S3C</a:t>
            </a:r>
          </a:p>
        </p:txBody>
      </p:sp>
    </p:spTree>
    <p:extLst>
      <p:ext uri="{BB962C8B-B14F-4D97-AF65-F5344CB8AC3E}">
        <p14:creationId xmlns:p14="http://schemas.microsoft.com/office/powerpoint/2010/main" val="286630903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Suggestion n°7</a:t>
            </a:r>
          </a:p>
        </p:txBody>
      </p:sp>
      <p:sp>
        <p:nvSpPr>
          <p:cNvPr id="3" name="Espace réservé du contenu 2"/>
          <p:cNvSpPr>
            <a:spLocks noGrp="1"/>
          </p:cNvSpPr>
          <p:nvPr>
            <p:ph idx="1"/>
          </p:nvPr>
        </p:nvSpPr>
        <p:spPr/>
        <p:txBody>
          <a:bodyPr/>
          <a:lstStyle/>
          <a:p>
            <a:pPr marL="0" indent="0">
              <a:buNone/>
            </a:pPr>
            <a:r>
              <a:rPr lang="fr-FR" sz="1800" b="1" dirty="0">
                <a:solidFill>
                  <a:srgbClr val="407D9B"/>
                </a:solidFill>
              </a:rPr>
              <a:t>Exemple</a:t>
            </a:r>
            <a:r>
              <a:rPr lang="fr-FR" sz="1800" dirty="0"/>
              <a:t> </a:t>
            </a:r>
            <a:r>
              <a:rPr lang="fr-FR" sz="1800" b="1" baseline="10000" dirty="0">
                <a:solidFill>
                  <a:srgbClr val="407D9B"/>
                </a:solidFill>
              </a:rPr>
              <a:t>|</a:t>
            </a:r>
            <a:r>
              <a:rPr lang="fr-FR" sz="1800" dirty="0"/>
              <a:t> </a:t>
            </a:r>
            <a:r>
              <a:rPr lang="fr-FR" sz="1700" dirty="0">
                <a:latin typeface="+mj-lt"/>
              </a:rPr>
              <a:t>2. les relations Humains-Nature(s) / Leçons</a:t>
            </a:r>
          </a:p>
        </p:txBody>
      </p:sp>
      <p:sp>
        <p:nvSpPr>
          <p:cNvPr id="4" name="Espace réservé du texte 3"/>
          <p:cNvSpPr>
            <a:spLocks noGrp="1"/>
          </p:cNvSpPr>
          <p:nvPr>
            <p:ph type="body" sz="quarter" idx="10"/>
          </p:nvPr>
        </p:nvSpPr>
        <p:spPr/>
        <p:txBody>
          <a:bodyPr/>
          <a:lstStyle/>
          <a:p>
            <a:r>
              <a:rPr lang="fr-FR" dirty="0"/>
              <a:t>Utiliser le Socle commun S3C</a:t>
            </a:r>
          </a:p>
        </p:txBody>
      </p:sp>
      <p:pic>
        <p:nvPicPr>
          <p:cNvPr id="6" name="Image 5" descr="Capture d’écran 2024-07-01 à 14.20.37.png"/>
          <p:cNvPicPr>
            <a:picLocks noChangeAspect="1"/>
          </p:cNvPicPr>
          <p:nvPr/>
        </p:nvPicPr>
        <p:blipFill rotWithShape="1">
          <a:blip r:embed="rId2">
            <a:extLst>
              <a:ext uri="{28A0092B-C50C-407E-A947-70E740481C1C}">
                <a14:useLocalDpi xmlns:a14="http://schemas.microsoft.com/office/drawing/2010/main" val="0"/>
              </a:ext>
            </a:extLst>
          </a:blip>
          <a:srcRect t="11364"/>
          <a:stretch/>
        </p:blipFill>
        <p:spPr>
          <a:xfrm>
            <a:off x="2065386" y="1787070"/>
            <a:ext cx="5946865" cy="2928369"/>
          </a:xfrm>
          <a:prstGeom prst="rect">
            <a:avLst/>
          </a:prstGeom>
          <a:ln>
            <a:noFill/>
          </a:ln>
          <a:effectLst>
            <a:outerShdw blurRad="114300" dist="38100" dir="2700000" algn="tl" rotWithShape="0">
              <a:prstClr val="black">
                <a:alpha val="21000"/>
              </a:prstClr>
            </a:outerShdw>
          </a:effectLst>
        </p:spPr>
      </p:pic>
    </p:spTree>
    <p:extLst>
      <p:ext uri="{BB962C8B-B14F-4D97-AF65-F5344CB8AC3E}">
        <p14:creationId xmlns:p14="http://schemas.microsoft.com/office/powerpoint/2010/main" val="29220416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Suggestion n°7</a:t>
            </a:r>
          </a:p>
        </p:txBody>
      </p:sp>
      <p:sp>
        <p:nvSpPr>
          <p:cNvPr id="3" name="Espace réservé du contenu 2"/>
          <p:cNvSpPr>
            <a:spLocks noGrp="1"/>
          </p:cNvSpPr>
          <p:nvPr>
            <p:ph idx="1"/>
          </p:nvPr>
        </p:nvSpPr>
        <p:spPr/>
        <p:txBody>
          <a:bodyPr/>
          <a:lstStyle/>
          <a:p>
            <a:pPr marL="0" indent="0">
              <a:buNone/>
            </a:pPr>
            <a:r>
              <a:rPr lang="fr-FR" sz="1800" b="1" dirty="0">
                <a:solidFill>
                  <a:srgbClr val="407D9B"/>
                </a:solidFill>
              </a:rPr>
              <a:t>Exemple de contenus </a:t>
            </a:r>
            <a:r>
              <a:rPr lang="fr-FR" sz="1800" b="1" baseline="10000" dirty="0">
                <a:solidFill>
                  <a:srgbClr val="407D9B"/>
                </a:solidFill>
              </a:rPr>
              <a:t>|</a:t>
            </a:r>
            <a:r>
              <a:rPr lang="fr-FR" sz="1800" dirty="0"/>
              <a:t> </a:t>
            </a:r>
            <a:r>
              <a:rPr lang="fr-FR" sz="1700" dirty="0">
                <a:latin typeface="+mj-lt"/>
              </a:rPr>
              <a:t>4. Controverses et récits / Idées d’activité</a:t>
            </a:r>
          </a:p>
        </p:txBody>
      </p:sp>
      <p:sp>
        <p:nvSpPr>
          <p:cNvPr id="4" name="Espace réservé du texte 3"/>
          <p:cNvSpPr>
            <a:spLocks noGrp="1"/>
          </p:cNvSpPr>
          <p:nvPr>
            <p:ph type="body" sz="quarter" idx="10"/>
          </p:nvPr>
        </p:nvSpPr>
        <p:spPr/>
        <p:txBody>
          <a:bodyPr/>
          <a:lstStyle/>
          <a:p>
            <a:r>
              <a:rPr lang="fr-FR" dirty="0"/>
              <a:t>Utiliser le Socle commun S3C</a:t>
            </a:r>
          </a:p>
        </p:txBody>
      </p:sp>
      <p:pic>
        <p:nvPicPr>
          <p:cNvPr id="7" name="Image 6" descr="Capture d’écran 2024-07-01 à 14.18.31.png"/>
          <p:cNvPicPr>
            <a:picLocks noChangeAspect="1"/>
          </p:cNvPicPr>
          <p:nvPr/>
        </p:nvPicPr>
        <p:blipFill rotWithShape="1">
          <a:blip r:embed="rId2">
            <a:extLst>
              <a:ext uri="{28A0092B-C50C-407E-A947-70E740481C1C}">
                <a14:useLocalDpi xmlns:a14="http://schemas.microsoft.com/office/drawing/2010/main" val="0"/>
              </a:ext>
            </a:extLst>
          </a:blip>
          <a:srcRect l="998" t="43379" r="1279"/>
          <a:stretch/>
        </p:blipFill>
        <p:spPr>
          <a:xfrm>
            <a:off x="738828" y="1996000"/>
            <a:ext cx="7899416" cy="2455717"/>
          </a:xfrm>
          <a:prstGeom prst="rect">
            <a:avLst/>
          </a:prstGeom>
          <a:ln>
            <a:noFill/>
          </a:ln>
          <a:effectLst>
            <a:outerShdw blurRad="114300" dist="38100" dir="2700000" algn="tl" rotWithShape="0">
              <a:prstClr val="black">
                <a:alpha val="21000"/>
              </a:prstClr>
            </a:outerShdw>
          </a:effectLst>
        </p:spPr>
      </p:pic>
    </p:spTree>
    <p:extLst>
      <p:ext uri="{BB962C8B-B14F-4D97-AF65-F5344CB8AC3E}">
        <p14:creationId xmlns:p14="http://schemas.microsoft.com/office/powerpoint/2010/main" val="31043291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370526"/>
            <a:ext cx="9143999" cy="2344674"/>
          </a:xfrm>
        </p:spPr>
        <p:txBody>
          <a:bodyPr/>
          <a:lstStyle/>
          <a:p>
            <a:r>
              <a:rPr lang="fr-FR" dirty="0"/>
              <a:t>Objectif de l’enseignant</a:t>
            </a:r>
            <a:r>
              <a:rPr lang="pt-BR" dirty="0"/>
              <a:t>(e) </a:t>
            </a:r>
            <a:r>
              <a:rPr lang="fr-FR" dirty="0"/>
              <a:t>:</a:t>
            </a:r>
            <a:br>
              <a:rPr lang="fr-FR" dirty="0"/>
            </a:br>
            <a:r>
              <a:rPr lang="fr-FR" sz="3900" b="0" dirty="0">
                <a:latin typeface="+mj-lt"/>
              </a:rPr>
              <a:t>mieux comprendre les thématiques </a:t>
            </a:r>
            <a:br>
              <a:rPr lang="fr-FR" sz="3900" b="0" dirty="0">
                <a:latin typeface="+mj-lt"/>
              </a:rPr>
            </a:br>
            <a:r>
              <a:rPr lang="fr-FR" sz="3900" b="0" dirty="0">
                <a:latin typeface="+mj-lt"/>
              </a:rPr>
              <a:t>de la TEDS</a:t>
            </a:r>
          </a:p>
        </p:txBody>
      </p:sp>
    </p:spTree>
    <p:extLst>
      <p:ext uri="{BB962C8B-B14F-4D97-AF65-F5344CB8AC3E}">
        <p14:creationId xmlns:p14="http://schemas.microsoft.com/office/powerpoint/2010/main" val="314492227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Suggestion n°7</a:t>
            </a:r>
          </a:p>
        </p:txBody>
      </p:sp>
      <p:sp>
        <p:nvSpPr>
          <p:cNvPr id="3" name="Espace réservé du contenu 2"/>
          <p:cNvSpPr>
            <a:spLocks noGrp="1"/>
          </p:cNvSpPr>
          <p:nvPr>
            <p:ph idx="1"/>
          </p:nvPr>
        </p:nvSpPr>
        <p:spPr/>
        <p:txBody>
          <a:bodyPr/>
          <a:lstStyle/>
          <a:p>
            <a:pPr marL="0" indent="0">
              <a:buNone/>
            </a:pPr>
            <a:r>
              <a:rPr lang="fr-FR" sz="1800" b="1" dirty="0">
                <a:solidFill>
                  <a:srgbClr val="407D9B"/>
                </a:solidFill>
              </a:rPr>
              <a:t>En pratique</a:t>
            </a:r>
          </a:p>
          <a:p>
            <a:r>
              <a:rPr lang="fr-FR" sz="1800" dirty="0"/>
              <a:t>De nombreux contenus sont déjà disponibles </a:t>
            </a:r>
          </a:p>
          <a:p>
            <a:r>
              <a:rPr lang="fr-FR" sz="1800" dirty="0"/>
              <a:t>Points d’accès :</a:t>
            </a:r>
          </a:p>
          <a:p>
            <a:pPr lvl="1">
              <a:spcBef>
                <a:spcPts val="1000"/>
              </a:spcBef>
            </a:pPr>
            <a:r>
              <a:rPr lang="fr-FR" sz="1800" dirty="0"/>
              <a:t>Depuis le </a:t>
            </a:r>
            <a:r>
              <a:rPr lang="fr-FR" sz="1800" b="1" dirty="0"/>
              <a:t>portail UVED </a:t>
            </a:r>
            <a:r>
              <a:rPr lang="fr-FR" sz="1800" dirty="0"/>
              <a:t>: Section TEDS / Enseignants / Mettre en place un socle commun</a:t>
            </a:r>
            <a:br>
              <a:rPr lang="fr-FR" sz="1800" dirty="0"/>
            </a:br>
            <a:r>
              <a:rPr lang="fr-FR" dirty="0">
                <a:hlinkClick r:id="rId2"/>
              </a:rPr>
              <a:t>https://www.uved.fr/section-teds/enseignants/mettre-en-place-un-socle-commun</a:t>
            </a:r>
            <a:endParaRPr lang="fr-FR" dirty="0"/>
          </a:p>
          <a:p>
            <a:pPr lvl="1">
              <a:spcBef>
                <a:spcPts val="1000"/>
              </a:spcBef>
            </a:pPr>
            <a:r>
              <a:rPr lang="fr-FR" sz="1800" dirty="0"/>
              <a:t>Depuis la plateforme </a:t>
            </a:r>
            <a:r>
              <a:rPr lang="fr-FR" sz="1800" b="1" dirty="0"/>
              <a:t>Moodle UVED</a:t>
            </a:r>
            <a:r>
              <a:rPr lang="fr-FR" sz="1800" dirty="0"/>
              <a:t/>
            </a:r>
            <a:br>
              <a:rPr lang="fr-FR" sz="1800" dirty="0"/>
            </a:br>
            <a:r>
              <a:rPr lang="fr-FR" dirty="0">
                <a:hlinkClick r:id="rId3"/>
              </a:rPr>
              <a:t>https://moodle.uved.fr/course/index.php?categoryid=16</a:t>
            </a:r>
            <a:endParaRPr lang="fr-FR" dirty="0"/>
          </a:p>
          <a:p>
            <a:r>
              <a:rPr lang="fr-FR" sz="1800" dirty="0"/>
              <a:t>Temps indicatif apporté pour chacune des leçons et chacune des activités</a:t>
            </a:r>
          </a:p>
        </p:txBody>
      </p:sp>
      <p:sp>
        <p:nvSpPr>
          <p:cNvPr id="4" name="Espace réservé du texte 3"/>
          <p:cNvSpPr>
            <a:spLocks noGrp="1"/>
          </p:cNvSpPr>
          <p:nvPr>
            <p:ph type="body" sz="quarter" idx="10"/>
          </p:nvPr>
        </p:nvSpPr>
        <p:spPr/>
        <p:txBody>
          <a:bodyPr/>
          <a:lstStyle/>
          <a:p>
            <a:r>
              <a:rPr lang="fr-FR" dirty="0"/>
              <a:t>Utiliser le Socle commun S3C</a:t>
            </a:r>
          </a:p>
        </p:txBody>
      </p:sp>
    </p:spTree>
    <p:extLst>
      <p:ext uri="{BB962C8B-B14F-4D97-AF65-F5344CB8AC3E}">
        <p14:creationId xmlns:p14="http://schemas.microsoft.com/office/powerpoint/2010/main" val="359212074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Conclusion</a:t>
            </a:r>
          </a:p>
        </p:txBody>
      </p:sp>
      <p:sp>
        <p:nvSpPr>
          <p:cNvPr id="3" name="Espace réservé du contenu 2"/>
          <p:cNvSpPr>
            <a:spLocks noGrp="1"/>
          </p:cNvSpPr>
          <p:nvPr>
            <p:ph idx="1"/>
          </p:nvPr>
        </p:nvSpPr>
        <p:spPr>
          <a:xfrm>
            <a:off x="1723294" y="1524000"/>
            <a:ext cx="7271239" cy="3462338"/>
          </a:xfrm>
        </p:spPr>
        <p:txBody>
          <a:bodyPr/>
          <a:lstStyle/>
          <a:p>
            <a:pPr>
              <a:spcBef>
                <a:spcPts val="1800"/>
              </a:spcBef>
            </a:pPr>
            <a:r>
              <a:rPr lang="fr-FR" sz="2000" dirty="0"/>
              <a:t>UVED propose une grande diversité de contenus pédagogiques, fiables scientifiquement, clé en main, pouvant être utilisés de différentes manière en fonction des objectifs poursuivis et du temps disponible.</a:t>
            </a:r>
          </a:p>
          <a:p>
            <a:pPr>
              <a:spcBef>
                <a:spcPts val="1800"/>
              </a:spcBef>
            </a:pPr>
            <a:r>
              <a:rPr lang="fr-FR" sz="2000" dirty="0"/>
              <a:t>Compte tenu du foisonnement d’initiatives, de la rapidité du calendrier de déploiement des enseignements TEDS et de la nature de ces enseignements, importance de la mutualisation, ce qui est l’une des missions centrales du Pôle de ressources.</a:t>
            </a:r>
          </a:p>
        </p:txBody>
      </p:sp>
      <p:sp>
        <p:nvSpPr>
          <p:cNvPr id="4" name="Espace réservé du texte 3"/>
          <p:cNvSpPr>
            <a:spLocks noGrp="1"/>
          </p:cNvSpPr>
          <p:nvPr>
            <p:ph type="body" sz="quarter" idx="10"/>
          </p:nvPr>
        </p:nvSpPr>
        <p:spPr/>
        <p:txBody>
          <a:bodyPr/>
          <a:lstStyle/>
          <a:p>
            <a:endParaRPr lang="fr-FR" dirty="0"/>
          </a:p>
        </p:txBody>
      </p:sp>
    </p:spTree>
    <p:extLst>
      <p:ext uri="{BB962C8B-B14F-4D97-AF65-F5344CB8AC3E}">
        <p14:creationId xmlns:p14="http://schemas.microsoft.com/office/powerpoint/2010/main" val="15797456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845726"/>
            <a:ext cx="7772400" cy="1394274"/>
          </a:xfrm>
        </p:spPr>
        <p:txBody>
          <a:bodyPr/>
          <a:lstStyle/>
          <a:p>
            <a:pPr>
              <a:lnSpc>
                <a:spcPct val="120000"/>
              </a:lnSpc>
              <a:spcAft>
                <a:spcPts val="2400"/>
              </a:spcAft>
            </a:pPr>
            <a:r>
              <a:rPr lang="fr-FR" dirty="0"/>
              <a:t>Merci pour votre attention</a:t>
            </a:r>
            <a:br>
              <a:rPr lang="fr-FR" dirty="0"/>
            </a:br>
            <a:r>
              <a:rPr lang="fr-FR" sz="3200" dirty="0">
                <a:solidFill>
                  <a:schemeClr val="accent2"/>
                </a:solidFill>
              </a:rPr>
              <a:t>contact@fondation-uved.fr</a:t>
            </a:r>
          </a:p>
        </p:txBody>
      </p:sp>
    </p:spTree>
    <p:extLst>
      <p:ext uri="{BB962C8B-B14F-4D97-AF65-F5344CB8AC3E}">
        <p14:creationId xmlns:p14="http://schemas.microsoft.com/office/powerpoint/2010/main" val="40032923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Suggestion n°1</a:t>
            </a:r>
          </a:p>
        </p:txBody>
      </p:sp>
      <p:sp>
        <p:nvSpPr>
          <p:cNvPr id="3" name="Espace réservé du contenu 2"/>
          <p:cNvSpPr>
            <a:spLocks noGrp="1"/>
          </p:cNvSpPr>
          <p:nvPr>
            <p:ph idx="1"/>
          </p:nvPr>
        </p:nvSpPr>
        <p:spPr/>
        <p:txBody>
          <a:bodyPr/>
          <a:lstStyle/>
          <a:p>
            <a:pPr marL="0" indent="0">
              <a:buNone/>
            </a:pPr>
            <a:r>
              <a:rPr lang="fr-FR" sz="1800" b="1" dirty="0">
                <a:solidFill>
                  <a:srgbClr val="407D9B"/>
                </a:solidFill>
              </a:rPr>
              <a:t>Principe</a:t>
            </a:r>
          </a:p>
          <a:p>
            <a:r>
              <a:rPr lang="fr-FR" sz="1800" dirty="0"/>
              <a:t>Un temps d’écoute et d’échange d’une heure (sur la pause méridienne ou en fin de journée)</a:t>
            </a:r>
          </a:p>
          <a:p>
            <a:r>
              <a:rPr lang="fr-FR" sz="1800" dirty="0"/>
              <a:t>Uniquement sur les thèmes de la TEDS</a:t>
            </a:r>
          </a:p>
          <a:p>
            <a:r>
              <a:rPr lang="fr-FR" sz="1800" dirty="0"/>
              <a:t>Mobilisation de spécialistes reconnus</a:t>
            </a:r>
          </a:p>
          <a:p>
            <a:r>
              <a:rPr lang="fr-FR" sz="1800" dirty="0"/>
              <a:t>Animation par UVED</a:t>
            </a:r>
          </a:p>
          <a:p>
            <a:r>
              <a:rPr lang="fr-FR" sz="1800" dirty="0"/>
              <a:t>En </a:t>
            </a:r>
            <a:r>
              <a:rPr lang="fr-FR" sz="1800" dirty="0" err="1"/>
              <a:t>distanciel</a:t>
            </a:r>
            <a:r>
              <a:rPr lang="fr-FR" sz="1800" dirty="0"/>
              <a:t> (Zoom)</a:t>
            </a:r>
          </a:p>
          <a:p>
            <a:r>
              <a:rPr lang="fr-FR" sz="1800" dirty="0"/>
              <a:t>Enregistré</a:t>
            </a:r>
          </a:p>
          <a:p>
            <a:pPr lvl="1"/>
            <a:endParaRPr lang="fr-FR" sz="1800" dirty="0"/>
          </a:p>
        </p:txBody>
      </p:sp>
      <p:sp>
        <p:nvSpPr>
          <p:cNvPr id="4" name="Espace réservé du texte 3"/>
          <p:cNvSpPr>
            <a:spLocks noGrp="1"/>
          </p:cNvSpPr>
          <p:nvPr>
            <p:ph type="body" sz="quarter" idx="10"/>
          </p:nvPr>
        </p:nvSpPr>
        <p:spPr/>
        <p:txBody>
          <a:bodyPr/>
          <a:lstStyle/>
          <a:p>
            <a:r>
              <a:rPr lang="fr-FR" dirty="0"/>
              <a:t>Participer au cycle de Directs organisé par UVED</a:t>
            </a:r>
          </a:p>
        </p:txBody>
      </p:sp>
      <p:pic>
        <p:nvPicPr>
          <p:cNvPr id="6" name="Image 5" descr="Picto_Cycle_Directs Biodiversite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4698" y="3200400"/>
            <a:ext cx="1962308" cy="1318426"/>
          </a:xfrm>
          <a:prstGeom prst="rect">
            <a:avLst/>
          </a:prstGeom>
        </p:spPr>
      </p:pic>
    </p:spTree>
    <p:extLst>
      <p:ext uri="{BB962C8B-B14F-4D97-AF65-F5344CB8AC3E}">
        <p14:creationId xmlns:p14="http://schemas.microsoft.com/office/powerpoint/2010/main" val="11569447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Suggestion n°1</a:t>
            </a:r>
          </a:p>
        </p:txBody>
      </p:sp>
      <p:sp>
        <p:nvSpPr>
          <p:cNvPr id="8" name="Espace réservé du contenu 7"/>
          <p:cNvSpPr>
            <a:spLocks noGrp="1"/>
          </p:cNvSpPr>
          <p:nvPr>
            <p:ph idx="1"/>
          </p:nvPr>
        </p:nvSpPr>
        <p:spPr/>
        <p:txBody>
          <a:bodyPr/>
          <a:lstStyle/>
          <a:p>
            <a:pPr marL="0" indent="0">
              <a:buNone/>
            </a:pPr>
            <a:r>
              <a:rPr lang="fr-FR" sz="1800" b="1" dirty="0">
                <a:solidFill>
                  <a:srgbClr val="407D9B"/>
                </a:solidFill>
              </a:rPr>
              <a:t>Evènements passés</a:t>
            </a:r>
          </a:p>
        </p:txBody>
      </p:sp>
      <p:sp>
        <p:nvSpPr>
          <p:cNvPr id="4" name="Espace réservé du texte 3"/>
          <p:cNvSpPr>
            <a:spLocks noGrp="1"/>
          </p:cNvSpPr>
          <p:nvPr>
            <p:ph type="body" sz="quarter" idx="10"/>
          </p:nvPr>
        </p:nvSpPr>
        <p:spPr/>
        <p:txBody>
          <a:bodyPr/>
          <a:lstStyle/>
          <a:p>
            <a:r>
              <a:rPr lang="fr-FR" dirty="0"/>
              <a:t>Participer au cycle de Directs organisé par UVED</a:t>
            </a:r>
          </a:p>
        </p:txBody>
      </p:sp>
      <p:pic>
        <p:nvPicPr>
          <p:cNvPr id="9" name="Image 8" descr="Vignette_carree_Direct_Guilyardi_15mai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8208" y="1797036"/>
            <a:ext cx="1865504" cy="1865504"/>
          </a:xfrm>
          <a:prstGeom prst="rect">
            <a:avLst/>
          </a:prstGeom>
          <a:ln w="6350">
            <a:solidFill>
              <a:srgbClr val="000000">
                <a:alpha val="16000"/>
              </a:srgbClr>
            </a:solidFill>
          </a:ln>
          <a:effectLst>
            <a:outerShdw blurRad="50800" dist="38100" dir="2700000" algn="tl" rotWithShape="0">
              <a:prstClr val="black">
                <a:alpha val="40000"/>
              </a:prstClr>
            </a:outerShdw>
          </a:effectLst>
        </p:spPr>
      </p:pic>
      <p:pic>
        <p:nvPicPr>
          <p:cNvPr id="10" name="Image 9" descr="Vignette_carree_Direct_Blondiaux_3juin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0976" y="1797036"/>
            <a:ext cx="1868820" cy="1865504"/>
          </a:xfrm>
          <a:prstGeom prst="rect">
            <a:avLst/>
          </a:prstGeom>
          <a:ln w="6350">
            <a:solidFill>
              <a:srgbClr val="000000">
                <a:alpha val="16000"/>
              </a:srgbClr>
            </a:solidFill>
          </a:ln>
          <a:effectLst>
            <a:outerShdw blurRad="50800" dist="38100" dir="2700000" algn="tl" rotWithShape="0">
              <a:prstClr val="black">
                <a:alpha val="40000"/>
              </a:prstClr>
            </a:outerShdw>
          </a:effectLst>
        </p:spPr>
      </p:pic>
      <p:pic>
        <p:nvPicPr>
          <p:cNvPr id="11" name="Image 10" descr="Vignette_carree_Direct_Bourg_6mai2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3677" y="1797036"/>
            <a:ext cx="1865504" cy="1865504"/>
          </a:xfrm>
          <a:prstGeom prst="rect">
            <a:avLst/>
          </a:prstGeom>
          <a:ln w="6350">
            <a:solidFill>
              <a:srgbClr val="000000">
                <a:alpha val="16000"/>
              </a:srgbClr>
            </a:solidFill>
          </a:ln>
          <a:effectLst>
            <a:outerShdw blurRad="50800" dist="38100" dir="2700000" algn="tl" rotWithShape="0">
              <a:prstClr val="black">
                <a:alpha val="40000"/>
              </a:prstClr>
            </a:outerShdw>
          </a:effectLst>
        </p:spPr>
      </p:pic>
      <p:pic>
        <p:nvPicPr>
          <p:cNvPr id="12" name="Image 11" descr="Vignette_carree_Direct_Bopp_29mars2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0415" y="3155546"/>
            <a:ext cx="1865504" cy="1865504"/>
          </a:xfrm>
          <a:prstGeom prst="rect">
            <a:avLst/>
          </a:prstGeom>
          <a:ln w="6350">
            <a:solidFill>
              <a:srgbClr val="000000">
                <a:alpha val="16000"/>
              </a:srgbClr>
            </a:solidFill>
          </a:ln>
          <a:effectLst>
            <a:outerShdw blurRad="50800" dist="38100" dir="2700000" algn="tl" rotWithShape="0">
              <a:prstClr val="black">
                <a:alpha val="40000"/>
              </a:prstClr>
            </a:outerShdw>
          </a:effectLst>
        </p:spPr>
      </p:pic>
      <p:pic>
        <p:nvPicPr>
          <p:cNvPr id="13" name="Image 12" descr="Vignette_carree_Direct_Abbadie_18mars24.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09311" y="3155547"/>
            <a:ext cx="1865504" cy="1865504"/>
          </a:xfrm>
          <a:prstGeom prst="rect">
            <a:avLst/>
          </a:prstGeom>
          <a:ln w="6350">
            <a:solidFill>
              <a:srgbClr val="000000">
                <a:alpha val="16000"/>
              </a:srgb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897544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2250"/>
                            </p:stCondLst>
                            <p:childTnLst>
                              <p:par>
                                <p:cTn id="17" presetID="10" presetClass="entr" presetSubtype="0" fill="hold" nodeType="afterEffect">
                                  <p:stCondLst>
                                    <p:cond delay="25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3000"/>
                            </p:stCondLst>
                            <p:childTnLst>
                              <p:par>
                                <p:cTn id="21" presetID="10" presetClass="entr" presetSubtype="0" fill="hold" nodeType="afterEffect">
                                  <p:stCondLst>
                                    <p:cond delay="25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Suggestion n°1</a:t>
            </a:r>
          </a:p>
        </p:txBody>
      </p:sp>
      <p:sp>
        <p:nvSpPr>
          <p:cNvPr id="8" name="Espace réservé du contenu 7"/>
          <p:cNvSpPr>
            <a:spLocks noGrp="1"/>
          </p:cNvSpPr>
          <p:nvPr>
            <p:ph idx="1"/>
          </p:nvPr>
        </p:nvSpPr>
        <p:spPr>
          <a:xfrm>
            <a:off x="1723294" y="1301461"/>
            <a:ext cx="7420706" cy="3684877"/>
          </a:xfrm>
        </p:spPr>
        <p:txBody>
          <a:bodyPr/>
          <a:lstStyle/>
          <a:p>
            <a:pPr marL="0" indent="0">
              <a:buNone/>
            </a:pPr>
            <a:r>
              <a:rPr lang="fr-FR" sz="1800" b="1" dirty="0">
                <a:solidFill>
                  <a:srgbClr val="407D9B"/>
                </a:solidFill>
              </a:rPr>
              <a:t>Evènements à venir (saison 2024-2025)</a:t>
            </a:r>
          </a:p>
          <a:p>
            <a:pPr>
              <a:spcBef>
                <a:spcPts val="1800"/>
              </a:spcBef>
            </a:pPr>
            <a:r>
              <a:rPr lang="fr-FR" sz="1800" dirty="0"/>
              <a:t>Inégalités, écologie et transitions</a:t>
            </a:r>
          </a:p>
          <a:p>
            <a:r>
              <a:rPr lang="fr-FR" sz="1800" dirty="0"/>
              <a:t>La valeur de la biodiversité</a:t>
            </a:r>
          </a:p>
          <a:p>
            <a:r>
              <a:rPr lang="fr-FR" sz="1800" dirty="0"/>
              <a:t>Les ressources</a:t>
            </a:r>
          </a:p>
          <a:p>
            <a:r>
              <a:rPr lang="fr-FR" sz="1800" dirty="0"/>
              <a:t>Approches croisées (ex : biodiversité &amp; climat)</a:t>
            </a:r>
          </a:p>
          <a:p>
            <a:r>
              <a:rPr lang="fr-FR" sz="1800" dirty="0"/>
              <a:t>etc.</a:t>
            </a:r>
          </a:p>
          <a:p>
            <a:pPr marL="351719" lvl="1" indent="0">
              <a:buNone/>
            </a:pPr>
            <a:r>
              <a:rPr lang="fr-FR" dirty="0"/>
              <a:t> </a:t>
            </a:r>
          </a:p>
        </p:txBody>
      </p:sp>
      <p:sp>
        <p:nvSpPr>
          <p:cNvPr id="4" name="Espace réservé du texte 3"/>
          <p:cNvSpPr>
            <a:spLocks noGrp="1"/>
          </p:cNvSpPr>
          <p:nvPr>
            <p:ph type="body" sz="quarter" idx="10"/>
          </p:nvPr>
        </p:nvSpPr>
        <p:spPr/>
        <p:txBody>
          <a:bodyPr/>
          <a:lstStyle/>
          <a:p>
            <a:r>
              <a:rPr lang="fr-FR" dirty="0"/>
              <a:t>Participer au cycle de Directs organisé par UVED</a:t>
            </a:r>
          </a:p>
        </p:txBody>
      </p:sp>
    </p:spTree>
    <p:extLst>
      <p:ext uri="{BB962C8B-B14F-4D97-AF65-F5344CB8AC3E}">
        <p14:creationId xmlns:p14="http://schemas.microsoft.com/office/powerpoint/2010/main" val="34251809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Suggestion n°1</a:t>
            </a:r>
          </a:p>
        </p:txBody>
      </p:sp>
      <p:sp>
        <p:nvSpPr>
          <p:cNvPr id="8" name="Espace réservé du contenu 7"/>
          <p:cNvSpPr>
            <a:spLocks noGrp="1"/>
          </p:cNvSpPr>
          <p:nvPr>
            <p:ph idx="1"/>
          </p:nvPr>
        </p:nvSpPr>
        <p:spPr>
          <a:xfrm>
            <a:off x="1723294" y="1301461"/>
            <a:ext cx="6753956" cy="3684877"/>
          </a:xfrm>
        </p:spPr>
        <p:txBody>
          <a:bodyPr/>
          <a:lstStyle/>
          <a:p>
            <a:pPr marL="0" indent="0">
              <a:buNone/>
            </a:pPr>
            <a:r>
              <a:rPr lang="fr-FR" sz="1800" b="1" dirty="0">
                <a:solidFill>
                  <a:srgbClr val="407D9B"/>
                </a:solidFill>
              </a:rPr>
              <a:t>En pratique </a:t>
            </a:r>
          </a:p>
          <a:p>
            <a:pPr marL="0" indent="0">
              <a:spcBef>
                <a:spcPts val="600"/>
              </a:spcBef>
              <a:buNone/>
            </a:pPr>
            <a:r>
              <a:rPr lang="fr-FR" sz="1800" dirty="0"/>
              <a:t>Trouver les </a:t>
            </a:r>
            <a:r>
              <a:rPr lang="fr-FR" sz="1800" dirty="0" err="1"/>
              <a:t>Replays</a:t>
            </a:r>
            <a:r>
              <a:rPr lang="fr-FR" sz="1800" dirty="0"/>
              <a:t>, les diaporamas des interventions, les évènements à venir :</a:t>
            </a:r>
          </a:p>
          <a:p>
            <a:pPr>
              <a:spcBef>
                <a:spcPts val="1800"/>
              </a:spcBef>
            </a:pPr>
            <a:r>
              <a:rPr lang="fr-FR" sz="1800" dirty="0"/>
              <a:t>Sur le Portail UVED</a:t>
            </a:r>
          </a:p>
          <a:p>
            <a:pPr lvl="1"/>
            <a:r>
              <a:rPr lang="fr-FR" sz="1800" dirty="0"/>
              <a:t>Les actualités / Directs </a:t>
            </a:r>
            <a:r>
              <a:rPr lang="mr-IN" sz="1800" dirty="0"/>
              <a:t>–</a:t>
            </a:r>
            <a:r>
              <a:rPr lang="fr-FR" sz="1800" dirty="0"/>
              <a:t> Enseignants du supérieur</a:t>
            </a:r>
          </a:p>
          <a:p>
            <a:pPr lvl="1"/>
            <a:r>
              <a:rPr lang="fr-FR" sz="1800" dirty="0"/>
              <a:t>Section TEDS / Enseignants / Se former / Cycle de Directs</a:t>
            </a:r>
            <a:br>
              <a:rPr lang="fr-FR" sz="1800" dirty="0"/>
            </a:br>
            <a:r>
              <a:rPr lang="fr-FR" dirty="0">
                <a:hlinkClick r:id="rId2"/>
              </a:rPr>
              <a:t>https://www.uved.fr/les-actualites/directs-enseignants-du-superieur</a:t>
            </a:r>
            <a:endParaRPr lang="fr-FR" dirty="0"/>
          </a:p>
          <a:p>
            <a:pPr>
              <a:spcBef>
                <a:spcPts val="2400"/>
              </a:spcBef>
            </a:pPr>
            <a:r>
              <a:rPr lang="fr-FR" sz="1800" dirty="0"/>
              <a:t>Sur le Moodle UVED</a:t>
            </a:r>
            <a:br>
              <a:rPr lang="fr-FR" sz="1800" dirty="0"/>
            </a:br>
            <a:r>
              <a:rPr lang="fr-FR" sz="1400" dirty="0">
                <a:hlinkClick r:id="rId3"/>
              </a:rPr>
              <a:t>https://moodle.uved.fr/course/index.php?categoryid=28</a:t>
            </a:r>
            <a:endParaRPr lang="fr-FR" sz="1800" dirty="0"/>
          </a:p>
          <a:p>
            <a:pPr marL="351719" lvl="1" indent="0">
              <a:buNone/>
            </a:pPr>
            <a:r>
              <a:rPr lang="fr-FR" sz="1800" dirty="0"/>
              <a:t> </a:t>
            </a:r>
          </a:p>
        </p:txBody>
      </p:sp>
      <p:sp>
        <p:nvSpPr>
          <p:cNvPr id="4" name="Espace réservé du texte 3"/>
          <p:cNvSpPr>
            <a:spLocks noGrp="1"/>
          </p:cNvSpPr>
          <p:nvPr>
            <p:ph type="body" sz="quarter" idx="10"/>
          </p:nvPr>
        </p:nvSpPr>
        <p:spPr/>
        <p:txBody>
          <a:bodyPr/>
          <a:lstStyle/>
          <a:p>
            <a:r>
              <a:rPr lang="fr-FR" dirty="0"/>
              <a:t>Participer au cycle de Directs organisé par UVED</a:t>
            </a:r>
          </a:p>
        </p:txBody>
      </p:sp>
    </p:spTree>
    <p:extLst>
      <p:ext uri="{BB962C8B-B14F-4D97-AF65-F5344CB8AC3E}">
        <p14:creationId xmlns:p14="http://schemas.microsoft.com/office/powerpoint/2010/main" val="40293865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Suggestion n°2</a:t>
            </a:r>
          </a:p>
        </p:txBody>
      </p:sp>
      <p:sp>
        <p:nvSpPr>
          <p:cNvPr id="3" name="Espace réservé du contenu 2"/>
          <p:cNvSpPr>
            <a:spLocks noGrp="1"/>
          </p:cNvSpPr>
          <p:nvPr>
            <p:ph idx="1"/>
          </p:nvPr>
        </p:nvSpPr>
        <p:spPr>
          <a:xfrm>
            <a:off x="1723294" y="1301461"/>
            <a:ext cx="3424901" cy="3684877"/>
          </a:xfrm>
        </p:spPr>
        <p:txBody>
          <a:bodyPr/>
          <a:lstStyle/>
          <a:p>
            <a:pPr marL="0" indent="0">
              <a:buNone/>
            </a:pPr>
            <a:r>
              <a:rPr lang="fr-FR" sz="1800" b="1" dirty="0">
                <a:solidFill>
                  <a:srgbClr val="407D9B"/>
                </a:solidFill>
              </a:rPr>
              <a:t>Principe</a:t>
            </a:r>
          </a:p>
          <a:p>
            <a:pPr>
              <a:spcBef>
                <a:spcPts val="600"/>
              </a:spcBef>
            </a:pPr>
            <a:r>
              <a:rPr lang="fr-FR" dirty="0"/>
              <a:t>11 thématiques liées à la transition écologique</a:t>
            </a:r>
          </a:p>
          <a:p>
            <a:pPr>
              <a:spcBef>
                <a:spcPts val="600"/>
              </a:spcBef>
            </a:pPr>
            <a:r>
              <a:rPr lang="fr-FR" dirty="0"/>
              <a:t>3 niveaux de difficulté par thématique</a:t>
            </a:r>
          </a:p>
          <a:p>
            <a:pPr>
              <a:spcBef>
                <a:spcPts val="600"/>
              </a:spcBef>
            </a:pPr>
            <a:r>
              <a:rPr lang="fr-FR" dirty="0"/>
              <a:t>Des vidéos faisant intervenir des scientifiques</a:t>
            </a:r>
          </a:p>
          <a:p>
            <a:pPr>
              <a:spcBef>
                <a:spcPts val="600"/>
              </a:spcBef>
            </a:pPr>
            <a:r>
              <a:rPr lang="fr-FR" dirty="0"/>
              <a:t>Pluridisciplinarité</a:t>
            </a:r>
          </a:p>
          <a:p>
            <a:pPr>
              <a:spcBef>
                <a:spcPts val="600"/>
              </a:spcBef>
            </a:pPr>
            <a:r>
              <a:rPr lang="fr-FR" dirty="0"/>
              <a:t>3 vidéos par niveau de difficulté et par thématique</a:t>
            </a:r>
          </a:p>
          <a:p>
            <a:pPr>
              <a:spcBef>
                <a:spcPts val="600"/>
              </a:spcBef>
            </a:pPr>
            <a:r>
              <a:rPr lang="fr-FR" dirty="0"/>
              <a:t>Environ 8 minutes / vidéo</a:t>
            </a:r>
          </a:p>
          <a:p>
            <a:pPr>
              <a:spcBef>
                <a:spcPts val="600"/>
              </a:spcBef>
            </a:pPr>
            <a:r>
              <a:rPr lang="fr-FR" dirty="0"/>
              <a:t>En accès libre</a:t>
            </a:r>
          </a:p>
          <a:p>
            <a:pPr lvl="1"/>
            <a:endParaRPr lang="fr-FR" dirty="0"/>
          </a:p>
        </p:txBody>
      </p:sp>
      <p:sp>
        <p:nvSpPr>
          <p:cNvPr id="4" name="Espace réservé du texte 3"/>
          <p:cNvSpPr>
            <a:spLocks noGrp="1"/>
          </p:cNvSpPr>
          <p:nvPr>
            <p:ph type="body" sz="quarter" idx="10"/>
          </p:nvPr>
        </p:nvSpPr>
        <p:spPr/>
        <p:txBody>
          <a:bodyPr/>
          <a:lstStyle/>
          <a:p>
            <a:r>
              <a:rPr lang="fr-FR" dirty="0"/>
              <a:t>Consulter le dossier pédagogique d’UVED « Enjeux de la TE »</a:t>
            </a:r>
          </a:p>
        </p:txBody>
      </p:sp>
      <p:pic>
        <p:nvPicPr>
          <p:cNvPr id="6" name="Image 5" descr="Capture d’écran 2024-06-28 à 15.38.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2164" y="1301461"/>
            <a:ext cx="3168448" cy="3580166"/>
          </a:xfrm>
          <a:prstGeom prst="rect">
            <a:avLst/>
          </a:prstGeom>
          <a:ln>
            <a:noFill/>
          </a:ln>
        </p:spPr>
      </p:pic>
    </p:spTree>
    <p:extLst>
      <p:ext uri="{BB962C8B-B14F-4D97-AF65-F5344CB8AC3E}">
        <p14:creationId xmlns:p14="http://schemas.microsoft.com/office/powerpoint/2010/main" val="21660429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Suggestion n°2</a:t>
            </a:r>
          </a:p>
        </p:txBody>
      </p:sp>
      <p:sp>
        <p:nvSpPr>
          <p:cNvPr id="3" name="Espace réservé du contenu 2"/>
          <p:cNvSpPr>
            <a:spLocks noGrp="1"/>
          </p:cNvSpPr>
          <p:nvPr>
            <p:ph idx="1"/>
          </p:nvPr>
        </p:nvSpPr>
        <p:spPr>
          <a:xfrm>
            <a:off x="1723294" y="1301461"/>
            <a:ext cx="3424901" cy="3684877"/>
          </a:xfrm>
        </p:spPr>
        <p:txBody>
          <a:bodyPr/>
          <a:lstStyle/>
          <a:p>
            <a:pPr marL="0" indent="0">
              <a:buNone/>
            </a:pPr>
            <a:r>
              <a:rPr lang="fr-FR" sz="1800" b="1" dirty="0">
                <a:solidFill>
                  <a:srgbClr val="407D9B"/>
                </a:solidFill>
              </a:rPr>
              <a:t>Exemple</a:t>
            </a:r>
            <a:r>
              <a:rPr lang="fr-FR" sz="1800" dirty="0"/>
              <a:t> </a:t>
            </a:r>
            <a:r>
              <a:rPr lang="fr-FR" sz="1800" b="1" baseline="10000" dirty="0">
                <a:solidFill>
                  <a:srgbClr val="407D9B"/>
                </a:solidFill>
              </a:rPr>
              <a:t>|</a:t>
            </a:r>
            <a:r>
              <a:rPr lang="fr-FR" sz="1800" dirty="0"/>
              <a:t> </a:t>
            </a:r>
            <a:r>
              <a:rPr lang="fr-FR" sz="1700" dirty="0">
                <a:latin typeface="+mj-lt"/>
              </a:rPr>
              <a:t>L’entrée « Transitions »</a:t>
            </a:r>
          </a:p>
          <a:p>
            <a:pPr lvl="1"/>
            <a:endParaRPr lang="fr-FR" dirty="0"/>
          </a:p>
        </p:txBody>
      </p:sp>
      <p:sp>
        <p:nvSpPr>
          <p:cNvPr id="4" name="Espace réservé du texte 3"/>
          <p:cNvSpPr>
            <a:spLocks noGrp="1"/>
          </p:cNvSpPr>
          <p:nvPr>
            <p:ph type="body" sz="quarter" idx="10"/>
          </p:nvPr>
        </p:nvSpPr>
        <p:spPr/>
        <p:txBody>
          <a:bodyPr/>
          <a:lstStyle/>
          <a:p>
            <a:r>
              <a:rPr lang="fr-FR" dirty="0"/>
              <a:t>Consulter le dossier pédagogique d’UVED « Enjeux de la TE »</a:t>
            </a:r>
          </a:p>
        </p:txBody>
      </p:sp>
      <p:pic>
        <p:nvPicPr>
          <p:cNvPr id="7" name="Image 6" descr="Capture d’écran 2024-06-28 à 15.40.03.png"/>
          <p:cNvPicPr>
            <a:picLocks noChangeAspect="1"/>
          </p:cNvPicPr>
          <p:nvPr/>
        </p:nvPicPr>
        <p:blipFill rotWithShape="1">
          <a:blip r:embed="rId2">
            <a:extLst>
              <a:ext uri="{28A0092B-C50C-407E-A947-70E740481C1C}">
                <a14:useLocalDpi xmlns:a14="http://schemas.microsoft.com/office/drawing/2010/main" val="0"/>
              </a:ext>
            </a:extLst>
          </a:blip>
          <a:srcRect t="18140" b="2823"/>
          <a:stretch/>
        </p:blipFill>
        <p:spPr>
          <a:xfrm>
            <a:off x="2581341" y="1782757"/>
            <a:ext cx="5314332" cy="2945931"/>
          </a:xfrm>
          <a:prstGeom prst="rect">
            <a:avLst/>
          </a:prstGeom>
          <a:ln>
            <a:noFill/>
          </a:ln>
        </p:spPr>
      </p:pic>
    </p:spTree>
    <p:extLst>
      <p:ext uri="{BB962C8B-B14F-4D97-AF65-F5344CB8AC3E}">
        <p14:creationId xmlns:p14="http://schemas.microsoft.com/office/powerpoint/2010/main" val="3733457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eu Portail">
  <a:themeElements>
    <a:clrScheme name="Thème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2013 – 2022">
      <a:majorFont>
        <a:latin typeface="Calibri Light"/>
        <a:ea typeface="Arial"/>
        <a:cs typeface="Arial"/>
      </a:majorFont>
      <a:minorFont>
        <a:latin typeface="Calibri"/>
        <a:ea typeface="Arial"/>
        <a:cs typeface="Arial"/>
      </a:minorFont>
    </a:fontScheme>
    <a:fmtScheme name="Thème Office 2013 – 2022">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itres diaporama">
  <a:themeElements>
    <a:clrScheme name="Thème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2013 – 2022">
      <a:majorFont>
        <a:latin typeface="Calibri Light"/>
        <a:ea typeface="Arial"/>
        <a:cs typeface="Arial"/>
      </a:majorFont>
      <a:minorFont>
        <a:latin typeface="Calibri"/>
        <a:ea typeface="Arial"/>
        <a:cs typeface="Arial"/>
      </a:minorFont>
    </a:fontScheme>
    <a:fmtScheme name="Thème Office 2013 – 2022">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Arial"/>
        <a:cs typeface="Arial"/>
      </a:majorFont>
      <a:minorFont>
        <a:latin typeface="Aptos"/>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2294</TotalTime>
  <Words>1058</Words>
  <Application>Microsoft Macintosh PowerPoint</Application>
  <DocSecurity>0</DocSecurity>
  <PresentationFormat>Présentation à l'écran (16:9)</PresentationFormat>
  <Paragraphs>185</Paragraphs>
  <Slides>32</Slides>
  <Notes>5</Notes>
  <HiddenSlides>0</HiddenSlides>
  <MMClips>0</MMClips>
  <ScaleCrop>false</ScaleCrop>
  <HeadingPairs>
    <vt:vector size="4" baseType="variant">
      <vt:variant>
        <vt:lpstr>Thème</vt:lpstr>
      </vt:variant>
      <vt:variant>
        <vt:i4>2</vt:i4>
      </vt:variant>
      <vt:variant>
        <vt:lpstr>Titres des diapositives</vt:lpstr>
      </vt:variant>
      <vt:variant>
        <vt:i4>32</vt:i4>
      </vt:variant>
    </vt:vector>
  </HeadingPairs>
  <TitlesOfParts>
    <vt:vector size="34" baseType="lpstr">
      <vt:lpstr>Bleu Portail</vt:lpstr>
      <vt:lpstr>Titres diaporama</vt:lpstr>
      <vt:lpstr>Contributions d’UVED à la formation des enseignants du supérieur à la TEDS</vt:lpstr>
      <vt:lpstr>Contexte</vt:lpstr>
      <vt:lpstr>Objectif de l’enseignant(e) : mieux comprendre les thématiques  de la TEDS</vt:lpstr>
      <vt:lpstr>Suggestion n°1</vt:lpstr>
      <vt:lpstr>Suggestion n°1</vt:lpstr>
      <vt:lpstr>Suggestion n°1</vt:lpstr>
      <vt:lpstr>Suggestion n°1</vt:lpstr>
      <vt:lpstr>Suggestion n°2</vt:lpstr>
      <vt:lpstr>Suggestion n°2</vt:lpstr>
      <vt:lpstr>Suggestion n°2</vt:lpstr>
      <vt:lpstr>Objectif de l’enseignant(e) :  mieux comprendre les liens entre sa discipline et les thématiques de la TEDS</vt:lpstr>
      <vt:lpstr>Suggestion n°3</vt:lpstr>
      <vt:lpstr>Suggestion n°3</vt:lpstr>
      <vt:lpstr>Suggestion n°3</vt:lpstr>
      <vt:lpstr>Suggestion n°4</vt:lpstr>
      <vt:lpstr>Suggestion n°4</vt:lpstr>
      <vt:lpstr>Objectif de l’enseignant(e) :  situer l’état des connaissances de ses étudiants sur la TEDS</vt:lpstr>
      <vt:lpstr>Suggestion n°5</vt:lpstr>
      <vt:lpstr>Suggestion n°5</vt:lpstr>
      <vt:lpstr>Suggestion n°5</vt:lpstr>
      <vt:lpstr>Suggestion n°5</vt:lpstr>
      <vt:lpstr>Objectif de l’enseignant(e) :  voir ce que font les autres pour la  formation à la TEDS</vt:lpstr>
      <vt:lpstr>Suggestion n°6</vt:lpstr>
      <vt:lpstr>Suggestion n°6</vt:lpstr>
      <vt:lpstr>Suggestion n°6</vt:lpstr>
      <vt:lpstr>Objectif de l’enseignant(e) :  trouver des ressources et des idées d’activités pour enseigner la TEDS</vt:lpstr>
      <vt:lpstr>Suggestion n°7</vt:lpstr>
      <vt:lpstr>Suggestion n°7</vt:lpstr>
      <vt:lpstr>Suggestion n°7</vt:lpstr>
      <vt:lpstr>Suggestion n°7</vt:lpstr>
      <vt:lpstr>Conclusion</vt:lpstr>
      <vt:lpstr>Merci pour votre attention contact@fondation-uved.fr</vt:lpstr>
    </vt:vector>
  </TitlesOfParts>
  <Manager/>
  <Company>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A</dc:creator>
  <cp:keywords/>
  <dc:description/>
  <cp:lastModifiedBy>Vincent Sennes</cp:lastModifiedBy>
  <cp:revision>428</cp:revision>
  <dcterms:created xsi:type="dcterms:W3CDTF">2024-05-03T09:52:22Z</dcterms:created>
  <dcterms:modified xsi:type="dcterms:W3CDTF">2024-07-08T15:32:12Z</dcterms:modified>
  <cp:category/>
  <dc:identifier/>
  <cp:contentStatus/>
  <dc:language/>
  <cp:version/>
</cp:coreProperties>
</file>